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6" r:id="rId2"/>
    <p:sldId id="407" r:id="rId3"/>
    <p:sldId id="408" r:id="rId4"/>
    <p:sldId id="409" r:id="rId5"/>
    <p:sldId id="420" r:id="rId6"/>
    <p:sldId id="418" r:id="rId7"/>
    <p:sldId id="419" r:id="rId8"/>
    <p:sldId id="410" r:id="rId9"/>
    <p:sldId id="423" r:id="rId10"/>
    <p:sldId id="421" r:id="rId11"/>
    <p:sldId id="422" r:id="rId12"/>
    <p:sldId id="434" r:id="rId13"/>
    <p:sldId id="411" r:id="rId14"/>
    <p:sldId id="424" r:id="rId15"/>
    <p:sldId id="426" r:id="rId16"/>
    <p:sldId id="425" r:id="rId17"/>
    <p:sldId id="412" r:id="rId18"/>
    <p:sldId id="427" r:id="rId19"/>
    <p:sldId id="432" r:id="rId20"/>
    <p:sldId id="429" r:id="rId21"/>
    <p:sldId id="430" r:id="rId22"/>
    <p:sldId id="428" r:id="rId23"/>
    <p:sldId id="431" r:id="rId24"/>
    <p:sldId id="413" r:id="rId25"/>
    <p:sldId id="414" r:id="rId26"/>
    <p:sldId id="415" r:id="rId27"/>
    <p:sldId id="417" r:id="rId28"/>
    <p:sldId id="416" r:id="rId29"/>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2E01"/>
    <a:srgbClr val="FF3300"/>
    <a:srgbClr val="F77547"/>
    <a:srgbClr val="F78247"/>
    <a:srgbClr val="70AC2E"/>
    <a:srgbClr val="009644"/>
    <a:srgbClr val="2D6BB5"/>
    <a:srgbClr val="006100"/>
    <a:srgbClr val="C6EFCE"/>
    <a:srgbClr val="DBF5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25" autoAdjust="0"/>
    <p:restoredTop sz="90171" autoAdjust="0"/>
  </p:normalViewPr>
  <p:slideViewPr>
    <p:cSldViewPr showGuides="1">
      <p:cViewPr>
        <p:scale>
          <a:sx n="90" d="100"/>
          <a:sy n="90" d="100"/>
        </p:scale>
        <p:origin x="-2160" y="-348"/>
      </p:cViewPr>
      <p:guideLst>
        <p:guide orient="horz" pos="816"/>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5" d="100"/>
          <a:sy n="85" d="100"/>
        </p:scale>
        <p:origin x="-3834"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9F4C1A-1EC1-412D-83E0-527C8ABE397C}"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CA"/>
        </a:p>
      </dgm:t>
    </dgm:pt>
    <dgm:pt modelId="{0D7E5FBC-97A2-45F1-B172-D46560C32F6E}">
      <dgm:prSet phldrT="[Text]" custT="1"/>
      <dgm:spPr>
        <a:effectLst>
          <a:outerShdw blurRad="50800" dist="38100" dir="2700000" algn="tl" rotWithShape="0">
            <a:prstClr val="black">
              <a:alpha val="40000"/>
            </a:prstClr>
          </a:outerShdw>
        </a:effectLst>
      </dgm:spPr>
      <dgm:t>
        <a:bodyPr/>
        <a:lstStyle/>
        <a:p>
          <a:r>
            <a:rPr lang="en-CA" sz="3600" dirty="0" smtClean="0"/>
            <a:t>3D Slicer</a:t>
          </a:r>
          <a:endParaRPr lang="en-CA" sz="3600" dirty="0"/>
        </a:p>
      </dgm:t>
    </dgm:pt>
    <dgm:pt modelId="{FCFF3CC7-442F-48D7-B9FC-DF57DB6BAD08}" type="parTrans" cxnId="{E61F4E0E-9B9E-43C4-8DA3-FCA52201C107}">
      <dgm:prSet/>
      <dgm:spPr/>
      <dgm:t>
        <a:bodyPr/>
        <a:lstStyle/>
        <a:p>
          <a:endParaRPr lang="en-CA"/>
        </a:p>
      </dgm:t>
    </dgm:pt>
    <dgm:pt modelId="{155AADC1-9D71-4EC6-AAB3-4CC69B9EF8B8}" type="sibTrans" cxnId="{E61F4E0E-9B9E-43C4-8DA3-FCA52201C107}">
      <dgm:prSet/>
      <dgm:spPr/>
      <dgm:t>
        <a:bodyPr/>
        <a:lstStyle/>
        <a:p>
          <a:endParaRPr lang="en-CA"/>
        </a:p>
      </dgm:t>
    </dgm:pt>
    <dgm:pt modelId="{0C308ACE-FEA0-4CE4-A6AC-BA2904999A47}">
      <dgm:prSet phldrT="[Text]" custT="1">
        <dgm:style>
          <a:lnRef idx="3">
            <a:schemeClr val="lt1"/>
          </a:lnRef>
          <a:fillRef idx="1">
            <a:schemeClr val="accent5"/>
          </a:fillRef>
          <a:effectRef idx="1">
            <a:schemeClr val="accent5"/>
          </a:effectRef>
          <a:fontRef idx="minor">
            <a:schemeClr val="lt1"/>
          </a:fontRef>
        </dgm:style>
      </dgm:prSet>
      <dgm:spPr>
        <a:effectLst>
          <a:outerShdw blurRad="50800" dist="38100" dir="2700000" algn="tl" rotWithShape="0">
            <a:prstClr val="black">
              <a:alpha val="40000"/>
            </a:prstClr>
          </a:outerShdw>
        </a:effectLst>
      </dgm:spPr>
      <dgm:t>
        <a:bodyPr/>
        <a:lstStyle/>
        <a:p>
          <a:r>
            <a:rPr lang="en-CA" sz="1600" b="1" dirty="0" smtClean="0"/>
            <a:t>RT import (DICOM)</a:t>
          </a:r>
          <a:endParaRPr lang="en-CA" sz="1600" b="1" dirty="0"/>
        </a:p>
      </dgm:t>
    </dgm:pt>
    <dgm:pt modelId="{56EA42CF-3356-4CE0-BC4D-EAD9F1F2339A}" type="parTrans" cxnId="{4FB82769-43BF-439E-A5F6-7F626A164679}">
      <dgm:prSet/>
      <dgm:spPr/>
      <dgm:t>
        <a:bodyPr/>
        <a:lstStyle/>
        <a:p>
          <a:endParaRPr lang="en-CA"/>
        </a:p>
      </dgm:t>
    </dgm:pt>
    <dgm:pt modelId="{CE2A27D6-EC1A-4B75-91AA-E4DF6AC711DE}" type="sibTrans" cxnId="{4FB82769-43BF-439E-A5F6-7F626A164679}">
      <dgm:prSet/>
      <dgm:spPr/>
      <dgm:t>
        <a:bodyPr/>
        <a:lstStyle/>
        <a:p>
          <a:endParaRPr lang="en-CA"/>
        </a:p>
      </dgm:t>
    </dgm:pt>
    <dgm:pt modelId="{8863C02D-AC43-411D-BD44-90EB7650C93C}">
      <dgm:prSet phldrT="[Text]" custT="1"/>
      <dgm:spPr>
        <a:effectLst>
          <a:outerShdw blurRad="50800" dist="38100" dir="2700000" algn="tl" rotWithShape="0">
            <a:prstClr val="black">
              <a:alpha val="40000"/>
            </a:prstClr>
          </a:outerShdw>
        </a:effectLst>
      </dgm:spPr>
      <dgm:t>
        <a:bodyPr/>
        <a:lstStyle/>
        <a:p>
          <a:r>
            <a:rPr lang="en-CA" sz="1800" dirty="0" smtClean="0"/>
            <a:t>Visualization (volumes, models, 2D/3D, etc.)</a:t>
          </a:r>
          <a:endParaRPr lang="en-CA" sz="1800" dirty="0"/>
        </a:p>
      </dgm:t>
    </dgm:pt>
    <dgm:pt modelId="{9372C9A9-6C7C-4400-94B7-4CDD1023CC5E}" type="parTrans" cxnId="{143ABCE7-DED9-4C58-A232-DADC921A13AD}">
      <dgm:prSet/>
      <dgm:spPr/>
      <dgm:t>
        <a:bodyPr/>
        <a:lstStyle/>
        <a:p>
          <a:endParaRPr lang="en-CA"/>
        </a:p>
      </dgm:t>
    </dgm:pt>
    <dgm:pt modelId="{ADBF6806-E2E9-4D95-A613-5050A664EC68}" type="sibTrans" cxnId="{143ABCE7-DED9-4C58-A232-DADC921A13AD}">
      <dgm:prSet/>
      <dgm:spPr/>
      <dgm:t>
        <a:bodyPr/>
        <a:lstStyle/>
        <a:p>
          <a:endParaRPr lang="en-CA"/>
        </a:p>
      </dgm:t>
    </dgm:pt>
    <dgm:pt modelId="{2AFB5C7D-48B5-4B92-8979-91211E2E85C7}">
      <dgm:prSet phldrT="[Text]" custT="1"/>
      <dgm:spPr>
        <a:effectLst>
          <a:outerShdw blurRad="50800" dist="38100" dir="2700000" algn="tl" rotWithShape="0">
            <a:prstClr val="black">
              <a:alpha val="40000"/>
            </a:prstClr>
          </a:outerShdw>
        </a:effectLst>
      </dgm:spPr>
      <dgm:t>
        <a:bodyPr/>
        <a:lstStyle/>
        <a:p>
          <a:r>
            <a:rPr lang="en-CA" sz="1800" dirty="0" smtClean="0"/>
            <a:t>Processing (registration, segmentation, etc.)</a:t>
          </a:r>
          <a:endParaRPr lang="en-CA" sz="1800" dirty="0"/>
        </a:p>
      </dgm:t>
    </dgm:pt>
    <dgm:pt modelId="{2C559BA9-86D7-44B2-A7BF-20267405C1E6}" type="parTrans" cxnId="{AEDC036F-2C9F-402F-9B53-C5A0E2661DA1}">
      <dgm:prSet/>
      <dgm:spPr/>
      <dgm:t>
        <a:bodyPr/>
        <a:lstStyle/>
        <a:p>
          <a:endParaRPr lang="en-CA"/>
        </a:p>
      </dgm:t>
    </dgm:pt>
    <dgm:pt modelId="{CF4B9D9E-5350-4786-943C-69FD7FB065CA}" type="sibTrans" cxnId="{AEDC036F-2C9F-402F-9B53-C5A0E2661DA1}">
      <dgm:prSet/>
      <dgm:spPr/>
      <dgm:t>
        <a:bodyPr/>
        <a:lstStyle/>
        <a:p>
          <a:endParaRPr lang="en-CA"/>
        </a:p>
      </dgm:t>
    </dgm:pt>
    <dgm:pt modelId="{8DFDA22C-4DB0-4C8E-A05C-EF4515DF39AA}">
      <dgm:prSet phldrT="[Text]" custT="1"/>
      <dgm:spPr>
        <a:effectLst>
          <a:outerShdw blurRad="50800" dist="38100" dir="2700000" algn="tl" rotWithShape="0">
            <a:prstClr val="black">
              <a:alpha val="40000"/>
            </a:prstClr>
          </a:outerShdw>
        </a:effectLst>
      </dgm:spPr>
      <dgm:t>
        <a:bodyPr lIns="0" tIns="21600" rIns="0"/>
        <a:lstStyle/>
        <a:p>
          <a:r>
            <a:rPr lang="en-CA" sz="1800" dirty="0" smtClean="0"/>
            <a:t>Analysis </a:t>
          </a:r>
          <a:br>
            <a:rPr lang="en-CA" sz="1800" dirty="0" smtClean="0"/>
          </a:br>
          <a:r>
            <a:rPr lang="en-CA" sz="1800" dirty="0" smtClean="0"/>
            <a:t>(error metrics, measurements, image fusion, etc.)</a:t>
          </a:r>
          <a:endParaRPr lang="en-CA" sz="1800" dirty="0"/>
        </a:p>
      </dgm:t>
    </dgm:pt>
    <dgm:pt modelId="{1116FC52-4858-41F4-AABA-B1FE00BDF719}" type="parTrans" cxnId="{BC636848-2909-4B0E-AEB5-625A17C72D9B}">
      <dgm:prSet/>
      <dgm:spPr/>
      <dgm:t>
        <a:bodyPr/>
        <a:lstStyle/>
        <a:p>
          <a:endParaRPr lang="en-CA"/>
        </a:p>
      </dgm:t>
    </dgm:pt>
    <dgm:pt modelId="{8F9A9832-A2B9-4B9F-A5D6-4F6D9656B2BD}" type="sibTrans" cxnId="{BC636848-2909-4B0E-AEB5-625A17C72D9B}">
      <dgm:prSet/>
      <dgm:spPr/>
      <dgm:t>
        <a:bodyPr/>
        <a:lstStyle/>
        <a:p>
          <a:endParaRPr lang="en-CA"/>
        </a:p>
      </dgm:t>
    </dgm:pt>
    <dgm:pt modelId="{6542C0F2-5408-41B1-B463-A982DA625237}">
      <dgm:prSet phldrT="[Text]" custT="1">
        <dgm:style>
          <a:lnRef idx="3">
            <a:schemeClr val="lt1"/>
          </a:lnRef>
          <a:fillRef idx="1">
            <a:schemeClr val="accent5"/>
          </a:fillRef>
          <a:effectRef idx="1">
            <a:schemeClr val="accent5"/>
          </a:effectRef>
          <a:fontRef idx="minor">
            <a:schemeClr val="lt1"/>
          </a:fontRef>
        </dgm:style>
      </dgm:prSet>
      <dgm:spPr>
        <a:effectLst>
          <a:outerShdw blurRad="50800" dist="38100" dir="2700000" algn="tl" rotWithShape="0">
            <a:prstClr val="black">
              <a:alpha val="40000"/>
            </a:prstClr>
          </a:outerShdw>
        </a:effectLst>
      </dgm:spPr>
      <dgm:t>
        <a:bodyPr/>
        <a:lstStyle/>
        <a:p>
          <a:r>
            <a:rPr lang="en-CA" sz="1800" b="1" smtClean="0"/>
            <a:t>RT-specific analysis (dose </a:t>
          </a:r>
          <a:r>
            <a:rPr lang="en-CA" sz="1800" b="1" dirty="0" smtClean="0"/>
            <a:t>comparison, DVH, …) </a:t>
          </a:r>
          <a:endParaRPr lang="en-CA" sz="1800" b="1" dirty="0"/>
        </a:p>
      </dgm:t>
    </dgm:pt>
    <dgm:pt modelId="{AD7980F8-9FC7-46CF-8C61-78DB618BBC16}" type="parTrans" cxnId="{289F9CD3-CB5D-4D61-BE3D-EE4F35E41F7D}">
      <dgm:prSet/>
      <dgm:spPr/>
      <dgm:t>
        <a:bodyPr/>
        <a:lstStyle/>
        <a:p>
          <a:endParaRPr lang="en-CA"/>
        </a:p>
      </dgm:t>
    </dgm:pt>
    <dgm:pt modelId="{40046609-ACEC-45F4-8F58-F5784CD0A014}" type="sibTrans" cxnId="{289F9CD3-CB5D-4D61-BE3D-EE4F35E41F7D}">
      <dgm:prSet/>
      <dgm:spPr/>
      <dgm:t>
        <a:bodyPr/>
        <a:lstStyle/>
        <a:p>
          <a:endParaRPr lang="en-CA"/>
        </a:p>
      </dgm:t>
    </dgm:pt>
    <dgm:pt modelId="{2BFEE69F-03B9-4A1B-98DE-42D10D30F46C}">
      <dgm:prSet phldrT="[Text]" custT="1">
        <dgm:style>
          <a:lnRef idx="3">
            <a:schemeClr val="lt1"/>
          </a:lnRef>
          <a:fillRef idx="1">
            <a:schemeClr val="accent5"/>
          </a:fillRef>
          <a:effectRef idx="1">
            <a:schemeClr val="accent5"/>
          </a:effectRef>
          <a:fontRef idx="minor">
            <a:schemeClr val="lt1"/>
          </a:fontRef>
        </dgm:style>
      </dgm:prSet>
      <dgm:spPr>
        <a:effectLst>
          <a:outerShdw blurRad="50800" dist="38100" dir="2700000" algn="tl" rotWithShape="0">
            <a:prstClr val="black">
              <a:alpha val="40000"/>
            </a:prstClr>
          </a:outerShdw>
        </a:effectLst>
      </dgm:spPr>
      <dgm:t>
        <a:bodyPr/>
        <a:lstStyle/>
        <a:p>
          <a:r>
            <a:rPr lang="en-CA" sz="1800" b="1" dirty="0" smtClean="0"/>
            <a:t>RT export (DICOM, </a:t>
          </a:r>
          <a:r>
            <a:rPr lang="en-CA" sz="1800" b="1" dirty="0" err="1" smtClean="0"/>
            <a:t>Matlab</a:t>
          </a:r>
          <a:r>
            <a:rPr lang="en-CA" sz="1800" b="1" dirty="0" smtClean="0"/>
            <a:t>, …)</a:t>
          </a:r>
          <a:endParaRPr lang="en-CA" sz="1800" b="1" dirty="0"/>
        </a:p>
      </dgm:t>
    </dgm:pt>
    <dgm:pt modelId="{6329C8E1-07CA-4982-B627-CBEF7D2B9FEA}" type="parTrans" cxnId="{085E0B27-6861-4D59-8142-BABBE6F3D245}">
      <dgm:prSet/>
      <dgm:spPr/>
      <dgm:t>
        <a:bodyPr/>
        <a:lstStyle/>
        <a:p>
          <a:endParaRPr lang="en-CA"/>
        </a:p>
      </dgm:t>
    </dgm:pt>
    <dgm:pt modelId="{405BDF3E-3066-4A34-9663-9626C5F4CE3C}" type="sibTrans" cxnId="{085E0B27-6861-4D59-8142-BABBE6F3D245}">
      <dgm:prSet/>
      <dgm:spPr/>
      <dgm:t>
        <a:bodyPr/>
        <a:lstStyle/>
        <a:p>
          <a:endParaRPr lang="en-CA"/>
        </a:p>
      </dgm:t>
    </dgm:pt>
    <dgm:pt modelId="{636D1B0F-BC63-44FF-B376-2354B3585ADA}" type="pres">
      <dgm:prSet presAssocID="{3C9F4C1A-1EC1-412D-83E0-527C8ABE397C}" presName="Name0" presStyleCnt="0">
        <dgm:presLayoutVars>
          <dgm:chMax val="1"/>
          <dgm:chPref val="1"/>
          <dgm:dir/>
          <dgm:animOne val="branch"/>
          <dgm:animLvl val="lvl"/>
        </dgm:presLayoutVars>
      </dgm:prSet>
      <dgm:spPr/>
      <dgm:t>
        <a:bodyPr/>
        <a:lstStyle/>
        <a:p>
          <a:endParaRPr lang="en-CA"/>
        </a:p>
      </dgm:t>
    </dgm:pt>
    <dgm:pt modelId="{44400438-B2E8-4116-8150-1264F02ADB13}" type="pres">
      <dgm:prSet presAssocID="{0D7E5FBC-97A2-45F1-B172-D46560C32F6E}" presName="Parent" presStyleLbl="node0" presStyleIdx="0" presStyleCnt="1" custScaleX="110000">
        <dgm:presLayoutVars>
          <dgm:chMax val="6"/>
          <dgm:chPref val="6"/>
        </dgm:presLayoutVars>
      </dgm:prSet>
      <dgm:spPr/>
      <dgm:t>
        <a:bodyPr/>
        <a:lstStyle/>
        <a:p>
          <a:endParaRPr lang="en-CA"/>
        </a:p>
      </dgm:t>
    </dgm:pt>
    <dgm:pt modelId="{0CE5F73C-35D7-4F32-B9A3-DC0559E05C3F}" type="pres">
      <dgm:prSet presAssocID="{0C308ACE-FEA0-4CE4-A6AC-BA2904999A47}" presName="Accent1" presStyleCnt="0"/>
      <dgm:spPr/>
    </dgm:pt>
    <dgm:pt modelId="{2676EB8C-C88A-4D16-83CA-082193D896F7}" type="pres">
      <dgm:prSet presAssocID="{0C308ACE-FEA0-4CE4-A6AC-BA2904999A47}" presName="Accent" presStyleLbl="bgShp" presStyleIdx="0" presStyleCnt="6"/>
      <dgm:spPr/>
    </dgm:pt>
    <dgm:pt modelId="{DC8B099D-2261-4AAE-A5EF-F9291DD833F3}" type="pres">
      <dgm:prSet presAssocID="{0C308ACE-FEA0-4CE4-A6AC-BA2904999A47}" presName="Child1" presStyleLbl="node1" presStyleIdx="0" presStyleCnt="6" custScaleX="121000" custLinFactNeighborY="531">
        <dgm:presLayoutVars>
          <dgm:chMax val="0"/>
          <dgm:chPref val="0"/>
          <dgm:bulletEnabled val="1"/>
        </dgm:presLayoutVars>
      </dgm:prSet>
      <dgm:spPr/>
      <dgm:t>
        <a:bodyPr/>
        <a:lstStyle/>
        <a:p>
          <a:endParaRPr lang="en-CA"/>
        </a:p>
      </dgm:t>
    </dgm:pt>
    <dgm:pt modelId="{98B98E4A-6D06-41EB-9444-CC5D39633437}" type="pres">
      <dgm:prSet presAssocID="{8863C02D-AC43-411D-BD44-90EB7650C93C}" presName="Accent2" presStyleCnt="0"/>
      <dgm:spPr/>
    </dgm:pt>
    <dgm:pt modelId="{F18EE5F9-1DEE-4E8F-AD13-A5DDDECB0F70}" type="pres">
      <dgm:prSet presAssocID="{8863C02D-AC43-411D-BD44-90EB7650C93C}" presName="Accent" presStyleLbl="bgShp" presStyleIdx="1" presStyleCnt="6" custLinFactNeighborX="22778" custLinFactNeighborY="4664"/>
      <dgm:spPr/>
    </dgm:pt>
    <dgm:pt modelId="{1B54D8DC-85FE-4837-98F4-085666F72FE1}" type="pres">
      <dgm:prSet presAssocID="{8863C02D-AC43-411D-BD44-90EB7650C93C}" presName="Child2" presStyleLbl="node1" presStyleIdx="1" presStyleCnt="6" custScaleX="121000" custLinFactNeighborX="14815" custLinFactNeighborY="-1062">
        <dgm:presLayoutVars>
          <dgm:chMax val="0"/>
          <dgm:chPref val="0"/>
          <dgm:bulletEnabled val="1"/>
        </dgm:presLayoutVars>
      </dgm:prSet>
      <dgm:spPr/>
      <dgm:t>
        <a:bodyPr/>
        <a:lstStyle/>
        <a:p>
          <a:endParaRPr lang="en-CA"/>
        </a:p>
      </dgm:t>
    </dgm:pt>
    <dgm:pt modelId="{AD57A76D-71D9-4927-884C-114F0F788424}" type="pres">
      <dgm:prSet presAssocID="{2AFB5C7D-48B5-4B92-8979-91211E2E85C7}" presName="Accent3" presStyleCnt="0"/>
      <dgm:spPr/>
    </dgm:pt>
    <dgm:pt modelId="{62AE8C38-50F6-4198-B8FC-C35D7D0E25ED}" type="pres">
      <dgm:prSet presAssocID="{2AFB5C7D-48B5-4B92-8979-91211E2E85C7}" presName="Accent" presStyleLbl="bgShp" presStyleIdx="2" presStyleCnt="6" custScaleX="121000" custLinFactNeighborX="31104" custLinFactNeighborY="1687"/>
      <dgm:spPr/>
    </dgm:pt>
    <dgm:pt modelId="{4CF47E0B-04EF-4A85-ABD2-C8A2B8499701}" type="pres">
      <dgm:prSet presAssocID="{2AFB5C7D-48B5-4B92-8979-91211E2E85C7}" presName="Child3" presStyleLbl="node1" presStyleIdx="2" presStyleCnt="6" custScaleX="120310" custLinFactNeighborX="15622" custLinFactNeighborY="1958">
        <dgm:presLayoutVars>
          <dgm:chMax val="0"/>
          <dgm:chPref val="0"/>
          <dgm:bulletEnabled val="1"/>
        </dgm:presLayoutVars>
      </dgm:prSet>
      <dgm:spPr/>
      <dgm:t>
        <a:bodyPr/>
        <a:lstStyle/>
        <a:p>
          <a:endParaRPr lang="en-CA"/>
        </a:p>
      </dgm:t>
    </dgm:pt>
    <dgm:pt modelId="{08F47742-887D-4FAF-9A55-E3D91A03F8EC}" type="pres">
      <dgm:prSet presAssocID="{8DFDA22C-4DB0-4C8E-A05C-EF4515DF39AA}" presName="Accent4" presStyleCnt="0"/>
      <dgm:spPr/>
    </dgm:pt>
    <dgm:pt modelId="{53255971-ED2C-4494-B110-498D9E375C94}" type="pres">
      <dgm:prSet presAssocID="{8DFDA22C-4DB0-4C8E-A05C-EF4515DF39AA}" presName="Accent" presStyleLbl="bgShp" presStyleIdx="3" presStyleCnt="6" custLinFactNeighborX="17384" custLinFactNeighborY="3471"/>
      <dgm:spPr/>
    </dgm:pt>
    <dgm:pt modelId="{5334CD88-52A1-4A9D-A891-89CA830A4705}" type="pres">
      <dgm:prSet presAssocID="{8DFDA22C-4DB0-4C8E-A05C-EF4515DF39AA}" presName="Child4" presStyleLbl="node1" presStyleIdx="3" presStyleCnt="6" custScaleX="125293">
        <dgm:presLayoutVars>
          <dgm:chMax val="0"/>
          <dgm:chPref val="0"/>
          <dgm:bulletEnabled val="1"/>
        </dgm:presLayoutVars>
      </dgm:prSet>
      <dgm:spPr/>
      <dgm:t>
        <a:bodyPr/>
        <a:lstStyle/>
        <a:p>
          <a:endParaRPr lang="en-CA"/>
        </a:p>
      </dgm:t>
    </dgm:pt>
    <dgm:pt modelId="{0880BBCD-EAD2-4699-BB4F-989541A388B7}" type="pres">
      <dgm:prSet presAssocID="{6542C0F2-5408-41B1-B463-A982DA625237}" presName="Accent5" presStyleCnt="0"/>
      <dgm:spPr/>
    </dgm:pt>
    <dgm:pt modelId="{912567B9-3F99-4300-97A4-83E39F5CD8B0}" type="pres">
      <dgm:prSet presAssocID="{6542C0F2-5408-41B1-B463-A982DA625237}" presName="Accent" presStyleLbl="bgShp" presStyleIdx="4" presStyleCnt="6" custLinFactNeighborX="-20275" custLinFactNeighborY="4983"/>
      <dgm:spPr/>
    </dgm:pt>
    <dgm:pt modelId="{19DF8CD3-18A2-4B64-889D-C6049A1A4A4D}" type="pres">
      <dgm:prSet presAssocID="{6542C0F2-5408-41B1-B463-A982DA625237}" presName="Child5" presStyleLbl="node1" presStyleIdx="4" presStyleCnt="6" custScaleX="121000" custLinFactNeighborX="-15836">
        <dgm:presLayoutVars>
          <dgm:chMax val="0"/>
          <dgm:chPref val="0"/>
          <dgm:bulletEnabled val="1"/>
        </dgm:presLayoutVars>
      </dgm:prSet>
      <dgm:spPr/>
      <dgm:t>
        <a:bodyPr/>
        <a:lstStyle/>
        <a:p>
          <a:endParaRPr lang="en-CA"/>
        </a:p>
      </dgm:t>
    </dgm:pt>
    <dgm:pt modelId="{FD70BA50-33EF-4AA2-8E35-5B71FDB3C479}" type="pres">
      <dgm:prSet presAssocID="{2BFEE69F-03B9-4A1B-98DE-42D10D30F46C}" presName="Accent6" presStyleCnt="0"/>
      <dgm:spPr/>
    </dgm:pt>
    <dgm:pt modelId="{66FF8BCC-854D-4A3B-9D56-12091FF145C7}" type="pres">
      <dgm:prSet presAssocID="{2BFEE69F-03B9-4A1B-98DE-42D10D30F46C}" presName="Accent" presStyleLbl="bgShp" presStyleIdx="5" presStyleCnt="6" custScaleX="122210" custLinFactNeighborX="-34060"/>
      <dgm:spPr/>
    </dgm:pt>
    <dgm:pt modelId="{955E2F14-7CCB-4DFB-A6AE-B1E8A3CC5EB6}" type="pres">
      <dgm:prSet presAssocID="{2BFEE69F-03B9-4A1B-98DE-42D10D30F46C}" presName="Child6" presStyleLbl="node1" presStyleIdx="5" presStyleCnt="6" custScaleX="121000" custLinFactNeighborX="-15836">
        <dgm:presLayoutVars>
          <dgm:chMax val="0"/>
          <dgm:chPref val="0"/>
          <dgm:bulletEnabled val="1"/>
        </dgm:presLayoutVars>
      </dgm:prSet>
      <dgm:spPr/>
      <dgm:t>
        <a:bodyPr/>
        <a:lstStyle/>
        <a:p>
          <a:endParaRPr lang="en-CA"/>
        </a:p>
      </dgm:t>
    </dgm:pt>
  </dgm:ptLst>
  <dgm:cxnLst>
    <dgm:cxn modelId="{289F9CD3-CB5D-4D61-BE3D-EE4F35E41F7D}" srcId="{0D7E5FBC-97A2-45F1-B172-D46560C32F6E}" destId="{6542C0F2-5408-41B1-B463-A982DA625237}" srcOrd="4" destOrd="0" parTransId="{AD7980F8-9FC7-46CF-8C61-78DB618BBC16}" sibTransId="{40046609-ACEC-45F4-8F58-F5784CD0A014}"/>
    <dgm:cxn modelId="{4FB82769-43BF-439E-A5F6-7F626A164679}" srcId="{0D7E5FBC-97A2-45F1-B172-D46560C32F6E}" destId="{0C308ACE-FEA0-4CE4-A6AC-BA2904999A47}" srcOrd="0" destOrd="0" parTransId="{56EA42CF-3356-4CE0-BC4D-EAD9F1F2339A}" sibTransId="{CE2A27D6-EC1A-4B75-91AA-E4DF6AC711DE}"/>
    <dgm:cxn modelId="{BC636848-2909-4B0E-AEB5-625A17C72D9B}" srcId="{0D7E5FBC-97A2-45F1-B172-D46560C32F6E}" destId="{8DFDA22C-4DB0-4C8E-A05C-EF4515DF39AA}" srcOrd="3" destOrd="0" parTransId="{1116FC52-4858-41F4-AABA-B1FE00BDF719}" sibTransId="{8F9A9832-A2B9-4B9F-A5D6-4F6D9656B2BD}"/>
    <dgm:cxn modelId="{D6485B3E-0B2B-429B-9503-1F1AFEDF0063}" type="presOf" srcId="{3C9F4C1A-1EC1-412D-83E0-527C8ABE397C}" destId="{636D1B0F-BC63-44FF-B376-2354B3585ADA}" srcOrd="0" destOrd="0" presId="urn:microsoft.com/office/officeart/2011/layout/HexagonRadial"/>
    <dgm:cxn modelId="{143ABCE7-DED9-4C58-A232-DADC921A13AD}" srcId="{0D7E5FBC-97A2-45F1-B172-D46560C32F6E}" destId="{8863C02D-AC43-411D-BD44-90EB7650C93C}" srcOrd="1" destOrd="0" parTransId="{9372C9A9-6C7C-4400-94B7-4CDD1023CC5E}" sibTransId="{ADBF6806-E2E9-4D95-A613-5050A664EC68}"/>
    <dgm:cxn modelId="{5C597C7E-2A69-4081-96CD-7064D04329CD}" type="presOf" srcId="{0C308ACE-FEA0-4CE4-A6AC-BA2904999A47}" destId="{DC8B099D-2261-4AAE-A5EF-F9291DD833F3}" srcOrd="0" destOrd="0" presId="urn:microsoft.com/office/officeart/2011/layout/HexagonRadial"/>
    <dgm:cxn modelId="{8B45A776-6846-4F41-8BCB-0EC51C9C5D6F}" type="presOf" srcId="{0D7E5FBC-97A2-45F1-B172-D46560C32F6E}" destId="{44400438-B2E8-4116-8150-1264F02ADB13}" srcOrd="0" destOrd="0" presId="urn:microsoft.com/office/officeart/2011/layout/HexagonRadial"/>
    <dgm:cxn modelId="{AEDC036F-2C9F-402F-9B53-C5A0E2661DA1}" srcId="{0D7E5FBC-97A2-45F1-B172-D46560C32F6E}" destId="{2AFB5C7D-48B5-4B92-8979-91211E2E85C7}" srcOrd="2" destOrd="0" parTransId="{2C559BA9-86D7-44B2-A7BF-20267405C1E6}" sibTransId="{CF4B9D9E-5350-4786-943C-69FD7FB065CA}"/>
    <dgm:cxn modelId="{085E0B27-6861-4D59-8142-BABBE6F3D245}" srcId="{0D7E5FBC-97A2-45F1-B172-D46560C32F6E}" destId="{2BFEE69F-03B9-4A1B-98DE-42D10D30F46C}" srcOrd="5" destOrd="0" parTransId="{6329C8E1-07CA-4982-B627-CBEF7D2B9FEA}" sibTransId="{405BDF3E-3066-4A34-9663-9626C5F4CE3C}"/>
    <dgm:cxn modelId="{4A1B659B-191F-4080-AD9B-191D5AAAEDBF}" type="presOf" srcId="{2AFB5C7D-48B5-4B92-8979-91211E2E85C7}" destId="{4CF47E0B-04EF-4A85-ABD2-C8A2B8499701}" srcOrd="0" destOrd="0" presId="urn:microsoft.com/office/officeart/2011/layout/HexagonRadial"/>
    <dgm:cxn modelId="{AD651F7F-B755-4510-8437-5D8550F1BDA2}" type="presOf" srcId="{6542C0F2-5408-41B1-B463-A982DA625237}" destId="{19DF8CD3-18A2-4B64-889D-C6049A1A4A4D}" srcOrd="0" destOrd="0" presId="urn:microsoft.com/office/officeart/2011/layout/HexagonRadial"/>
    <dgm:cxn modelId="{E61F4E0E-9B9E-43C4-8DA3-FCA52201C107}" srcId="{3C9F4C1A-1EC1-412D-83E0-527C8ABE397C}" destId="{0D7E5FBC-97A2-45F1-B172-D46560C32F6E}" srcOrd="0" destOrd="0" parTransId="{FCFF3CC7-442F-48D7-B9FC-DF57DB6BAD08}" sibTransId="{155AADC1-9D71-4EC6-AAB3-4CC69B9EF8B8}"/>
    <dgm:cxn modelId="{129A6CA7-A529-420E-B892-7A3DA6CF80BF}" type="presOf" srcId="{8863C02D-AC43-411D-BD44-90EB7650C93C}" destId="{1B54D8DC-85FE-4837-98F4-085666F72FE1}" srcOrd="0" destOrd="0" presId="urn:microsoft.com/office/officeart/2011/layout/HexagonRadial"/>
    <dgm:cxn modelId="{71E8153A-C66F-4482-BB82-931B7732EB25}" type="presOf" srcId="{2BFEE69F-03B9-4A1B-98DE-42D10D30F46C}" destId="{955E2F14-7CCB-4DFB-A6AE-B1E8A3CC5EB6}" srcOrd="0" destOrd="0" presId="urn:microsoft.com/office/officeart/2011/layout/HexagonRadial"/>
    <dgm:cxn modelId="{B562A7E3-EB2D-474E-AEA8-63AFE49F6217}" type="presOf" srcId="{8DFDA22C-4DB0-4C8E-A05C-EF4515DF39AA}" destId="{5334CD88-52A1-4A9D-A891-89CA830A4705}" srcOrd="0" destOrd="0" presId="urn:microsoft.com/office/officeart/2011/layout/HexagonRadial"/>
    <dgm:cxn modelId="{E2D6D049-F5A2-4622-99D7-81ABE035F917}" type="presParOf" srcId="{636D1B0F-BC63-44FF-B376-2354B3585ADA}" destId="{44400438-B2E8-4116-8150-1264F02ADB13}" srcOrd="0" destOrd="0" presId="urn:microsoft.com/office/officeart/2011/layout/HexagonRadial"/>
    <dgm:cxn modelId="{4F05295C-0F3E-4701-856E-E55B314C6531}" type="presParOf" srcId="{636D1B0F-BC63-44FF-B376-2354B3585ADA}" destId="{0CE5F73C-35D7-4F32-B9A3-DC0559E05C3F}" srcOrd="1" destOrd="0" presId="urn:microsoft.com/office/officeart/2011/layout/HexagonRadial"/>
    <dgm:cxn modelId="{63F99E04-8279-4FBF-A8E3-2B924D2AA557}" type="presParOf" srcId="{0CE5F73C-35D7-4F32-B9A3-DC0559E05C3F}" destId="{2676EB8C-C88A-4D16-83CA-082193D896F7}" srcOrd="0" destOrd="0" presId="urn:microsoft.com/office/officeart/2011/layout/HexagonRadial"/>
    <dgm:cxn modelId="{3F4F5E82-2AD7-40C4-B40F-B9ECECC8BFB4}" type="presParOf" srcId="{636D1B0F-BC63-44FF-B376-2354B3585ADA}" destId="{DC8B099D-2261-4AAE-A5EF-F9291DD833F3}" srcOrd="2" destOrd="0" presId="urn:microsoft.com/office/officeart/2011/layout/HexagonRadial"/>
    <dgm:cxn modelId="{861834CA-E6B4-45B7-ADF7-F8F3B1323C3D}" type="presParOf" srcId="{636D1B0F-BC63-44FF-B376-2354B3585ADA}" destId="{98B98E4A-6D06-41EB-9444-CC5D39633437}" srcOrd="3" destOrd="0" presId="urn:microsoft.com/office/officeart/2011/layout/HexagonRadial"/>
    <dgm:cxn modelId="{EE298E08-9691-4D45-9584-CB1127DF71A7}" type="presParOf" srcId="{98B98E4A-6D06-41EB-9444-CC5D39633437}" destId="{F18EE5F9-1DEE-4E8F-AD13-A5DDDECB0F70}" srcOrd="0" destOrd="0" presId="urn:microsoft.com/office/officeart/2011/layout/HexagonRadial"/>
    <dgm:cxn modelId="{A6B747A5-F397-44F0-BDD5-9960B4695D52}" type="presParOf" srcId="{636D1B0F-BC63-44FF-B376-2354B3585ADA}" destId="{1B54D8DC-85FE-4837-98F4-085666F72FE1}" srcOrd="4" destOrd="0" presId="urn:microsoft.com/office/officeart/2011/layout/HexagonRadial"/>
    <dgm:cxn modelId="{E977A40D-1A4B-4B9B-8B3D-4316BA5BB376}" type="presParOf" srcId="{636D1B0F-BC63-44FF-B376-2354B3585ADA}" destId="{AD57A76D-71D9-4927-884C-114F0F788424}" srcOrd="5" destOrd="0" presId="urn:microsoft.com/office/officeart/2011/layout/HexagonRadial"/>
    <dgm:cxn modelId="{D9D213D6-17E6-4D48-B36D-8649FEB37ABC}" type="presParOf" srcId="{AD57A76D-71D9-4927-884C-114F0F788424}" destId="{62AE8C38-50F6-4198-B8FC-C35D7D0E25ED}" srcOrd="0" destOrd="0" presId="urn:microsoft.com/office/officeart/2011/layout/HexagonRadial"/>
    <dgm:cxn modelId="{D0301D5F-F4C0-4A16-AB66-56A08965868F}" type="presParOf" srcId="{636D1B0F-BC63-44FF-B376-2354B3585ADA}" destId="{4CF47E0B-04EF-4A85-ABD2-C8A2B8499701}" srcOrd="6" destOrd="0" presId="urn:microsoft.com/office/officeart/2011/layout/HexagonRadial"/>
    <dgm:cxn modelId="{EEB77A77-E0B8-4558-912D-1D93F40E649C}" type="presParOf" srcId="{636D1B0F-BC63-44FF-B376-2354B3585ADA}" destId="{08F47742-887D-4FAF-9A55-E3D91A03F8EC}" srcOrd="7" destOrd="0" presId="urn:microsoft.com/office/officeart/2011/layout/HexagonRadial"/>
    <dgm:cxn modelId="{732E9B68-E20F-41AB-A1F5-0F97EC96F42F}" type="presParOf" srcId="{08F47742-887D-4FAF-9A55-E3D91A03F8EC}" destId="{53255971-ED2C-4494-B110-498D9E375C94}" srcOrd="0" destOrd="0" presId="urn:microsoft.com/office/officeart/2011/layout/HexagonRadial"/>
    <dgm:cxn modelId="{88F2C4FC-0D14-48A1-A266-B79F1000D4E3}" type="presParOf" srcId="{636D1B0F-BC63-44FF-B376-2354B3585ADA}" destId="{5334CD88-52A1-4A9D-A891-89CA830A4705}" srcOrd="8" destOrd="0" presId="urn:microsoft.com/office/officeart/2011/layout/HexagonRadial"/>
    <dgm:cxn modelId="{07D35645-87B6-48DF-9C46-3EEB1F287C54}" type="presParOf" srcId="{636D1B0F-BC63-44FF-B376-2354B3585ADA}" destId="{0880BBCD-EAD2-4699-BB4F-989541A388B7}" srcOrd="9" destOrd="0" presId="urn:microsoft.com/office/officeart/2011/layout/HexagonRadial"/>
    <dgm:cxn modelId="{E2D26D60-6C15-4DC6-A6B7-DB2FC9A6A0CE}" type="presParOf" srcId="{0880BBCD-EAD2-4699-BB4F-989541A388B7}" destId="{912567B9-3F99-4300-97A4-83E39F5CD8B0}" srcOrd="0" destOrd="0" presId="urn:microsoft.com/office/officeart/2011/layout/HexagonRadial"/>
    <dgm:cxn modelId="{2A32BB22-E45A-4BDA-B8BB-700DC1B6218E}" type="presParOf" srcId="{636D1B0F-BC63-44FF-B376-2354B3585ADA}" destId="{19DF8CD3-18A2-4B64-889D-C6049A1A4A4D}" srcOrd="10" destOrd="0" presId="urn:microsoft.com/office/officeart/2011/layout/HexagonRadial"/>
    <dgm:cxn modelId="{8B668C27-7E47-4E14-8591-D3C2565E6951}" type="presParOf" srcId="{636D1B0F-BC63-44FF-B376-2354B3585ADA}" destId="{FD70BA50-33EF-4AA2-8E35-5B71FDB3C479}" srcOrd="11" destOrd="0" presId="urn:microsoft.com/office/officeart/2011/layout/HexagonRadial"/>
    <dgm:cxn modelId="{8796D955-B482-4564-8ABF-529FEE73679E}" type="presParOf" srcId="{FD70BA50-33EF-4AA2-8E35-5B71FDB3C479}" destId="{66FF8BCC-854D-4A3B-9D56-12091FF145C7}" srcOrd="0" destOrd="0" presId="urn:microsoft.com/office/officeart/2011/layout/HexagonRadial"/>
    <dgm:cxn modelId="{A11ED0A7-B3E6-446F-B64D-199567A80E5F}" type="presParOf" srcId="{636D1B0F-BC63-44FF-B376-2354B3585ADA}" destId="{955E2F14-7CCB-4DFB-A6AE-B1E8A3CC5EB6}"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00438-B2E8-4116-8150-1264F02ADB13}">
      <dsp:nvSpPr>
        <dsp:cNvPr id="0" name=""/>
        <dsp:cNvSpPr/>
      </dsp:nvSpPr>
      <dsp:spPr>
        <a:xfrm>
          <a:off x="1900674" y="1804327"/>
          <a:ext cx="2522716" cy="198386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CA" sz="3600" kern="1200" dirty="0" smtClean="0"/>
            <a:t>3D Slicer</a:t>
          </a:r>
          <a:endParaRPr lang="en-CA" sz="3600" kern="1200" dirty="0"/>
        </a:p>
      </dsp:txBody>
      <dsp:txXfrm>
        <a:off x="2299830" y="2118224"/>
        <a:ext cx="1724404" cy="1356071"/>
      </dsp:txXfrm>
    </dsp:sp>
    <dsp:sp modelId="{F18EE5F9-1DEE-4E8F-AD13-A5DDDECB0F70}">
      <dsp:nvSpPr>
        <dsp:cNvPr id="0" name=""/>
        <dsp:cNvSpPr/>
      </dsp:nvSpPr>
      <dsp:spPr>
        <a:xfrm>
          <a:off x="3648534" y="889954"/>
          <a:ext cx="865285"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B099D-2261-4AAE-A5EF-F9291DD833F3}">
      <dsp:nvSpPr>
        <dsp:cNvPr id="0" name=""/>
        <dsp:cNvSpPr/>
      </dsp:nvSpPr>
      <dsp:spPr>
        <a:xfrm>
          <a:off x="2029259" y="8633"/>
          <a:ext cx="2274083" cy="1625908"/>
        </a:xfrm>
        <a:prstGeom prst="hexagon">
          <a:avLst>
            <a:gd name="adj" fmla="val 28570"/>
            <a:gd name="vf" fmla="val 115470"/>
          </a:avLst>
        </a:prstGeom>
        <a:solidFill>
          <a:schemeClr val="accent5"/>
        </a:solidFill>
        <a:ln w="38100" cap="flat" cmpd="sng" algn="ctr">
          <a:solidFill>
            <a:schemeClr val="lt1"/>
          </a:solidFill>
          <a:prstDash val="solid"/>
        </a:ln>
        <a:effectLst>
          <a:outerShdw blurRad="50800" dist="38100" dir="2700000" algn="tl" rotWithShape="0">
            <a:prstClr val="black">
              <a:alpha val="40000"/>
            </a:prst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CA" sz="1600" b="1" kern="1200" dirty="0" smtClean="0"/>
            <a:t>RT import (DICOM)</a:t>
          </a:r>
          <a:endParaRPr lang="en-CA" sz="1600" b="1" kern="1200" dirty="0"/>
        </a:p>
      </dsp:txBody>
      <dsp:txXfrm>
        <a:off x="2373607" y="254832"/>
        <a:ext cx="1585387" cy="1133510"/>
      </dsp:txXfrm>
    </dsp:sp>
    <dsp:sp modelId="{62AE8C38-50F6-4198-B8FC-C35D7D0E25ED}">
      <dsp:nvSpPr>
        <dsp:cNvPr id="0" name=""/>
        <dsp:cNvSpPr/>
      </dsp:nvSpPr>
      <dsp:spPr>
        <a:xfrm>
          <a:off x="4639577" y="2261555"/>
          <a:ext cx="1046994"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4D8DC-85FE-4837-98F4-085666F72FE1}">
      <dsp:nvSpPr>
        <dsp:cNvPr id="0" name=""/>
        <dsp:cNvSpPr/>
      </dsp:nvSpPr>
      <dsp:spPr>
        <a:xfrm>
          <a:off x="4031328" y="982775"/>
          <a:ext cx="2274083" cy="1625908"/>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kern="1200" dirty="0" smtClean="0"/>
            <a:t>Visualization (volumes, models, 2D/3D, etc.)</a:t>
          </a:r>
          <a:endParaRPr lang="en-CA" sz="1800" kern="1200" dirty="0"/>
        </a:p>
      </dsp:txBody>
      <dsp:txXfrm>
        <a:off x="4375676" y="1228974"/>
        <a:ext cx="1585387" cy="1133510"/>
      </dsp:txXfrm>
    </dsp:sp>
    <dsp:sp modelId="{53255971-ED2C-4494-B110-498D9E375C94}">
      <dsp:nvSpPr>
        <dsp:cNvPr id="0" name=""/>
        <dsp:cNvSpPr/>
      </dsp:nvSpPr>
      <dsp:spPr>
        <a:xfrm>
          <a:off x="3910205" y="3848189"/>
          <a:ext cx="865285"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F47E0B-04EF-4A85-ABD2-C8A2B8499701}">
      <dsp:nvSpPr>
        <dsp:cNvPr id="0" name=""/>
        <dsp:cNvSpPr/>
      </dsp:nvSpPr>
      <dsp:spPr>
        <a:xfrm>
          <a:off x="4052979" y="2997845"/>
          <a:ext cx="2261115" cy="1625908"/>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kern="1200" dirty="0" smtClean="0"/>
            <a:t>Processing (registration, segmentation, etc.)</a:t>
          </a:r>
          <a:endParaRPr lang="en-CA" sz="1800" kern="1200" dirty="0"/>
        </a:p>
      </dsp:txBody>
      <dsp:txXfrm>
        <a:off x="4396246" y="3244679"/>
        <a:ext cx="1574581" cy="1132240"/>
      </dsp:txXfrm>
    </dsp:sp>
    <dsp:sp modelId="{912567B9-3F99-4300-97A4-83E39F5CD8B0}">
      <dsp:nvSpPr>
        <dsp:cNvPr id="0" name=""/>
        <dsp:cNvSpPr/>
      </dsp:nvSpPr>
      <dsp:spPr>
        <a:xfrm>
          <a:off x="1844175" y="4022779"/>
          <a:ext cx="865285"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4CD88-52A1-4A9D-A891-89CA830A4705}">
      <dsp:nvSpPr>
        <dsp:cNvPr id="0" name=""/>
        <dsp:cNvSpPr/>
      </dsp:nvSpPr>
      <dsp:spPr>
        <a:xfrm>
          <a:off x="1988917" y="3967171"/>
          <a:ext cx="2354766" cy="1625908"/>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21600" rIns="0" bIns="22860" numCol="1" spcCol="1270" anchor="ctr" anchorCtr="0">
          <a:noAutofit/>
        </a:bodyPr>
        <a:lstStyle/>
        <a:p>
          <a:pPr lvl="0" algn="ctr" defTabSz="800100">
            <a:lnSpc>
              <a:spcPct val="90000"/>
            </a:lnSpc>
            <a:spcBef>
              <a:spcPct val="0"/>
            </a:spcBef>
            <a:spcAft>
              <a:spcPct val="35000"/>
            </a:spcAft>
          </a:pPr>
          <a:r>
            <a:rPr lang="en-CA" sz="1800" kern="1200" dirty="0" smtClean="0"/>
            <a:t>Analysis </a:t>
          </a:r>
          <a:br>
            <a:rPr lang="en-CA" sz="1800" kern="1200" dirty="0" smtClean="0"/>
          </a:br>
          <a:r>
            <a:rPr lang="en-CA" sz="1800" kern="1200" dirty="0" smtClean="0"/>
            <a:t>(error metrics, measurements, image fusion, etc.)</a:t>
          </a:r>
          <a:endParaRPr lang="en-CA" sz="1800" kern="1200" dirty="0"/>
        </a:p>
      </dsp:txBody>
      <dsp:txXfrm>
        <a:off x="2339988" y="4209577"/>
        <a:ext cx="1652624" cy="1141096"/>
      </dsp:txXfrm>
    </dsp:sp>
    <dsp:sp modelId="{66FF8BCC-854D-4A3B-9D56-12091FF145C7}">
      <dsp:nvSpPr>
        <dsp:cNvPr id="0" name=""/>
        <dsp:cNvSpPr/>
      </dsp:nvSpPr>
      <dsp:spPr>
        <a:xfrm>
          <a:off x="602413" y="2592392"/>
          <a:ext cx="1057464"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DF8CD3-18A2-4B64-889D-C6049A1A4A4D}">
      <dsp:nvSpPr>
        <dsp:cNvPr id="0" name=""/>
        <dsp:cNvSpPr/>
      </dsp:nvSpPr>
      <dsp:spPr>
        <a:xfrm>
          <a:off x="0" y="2967128"/>
          <a:ext cx="2274083" cy="1625908"/>
        </a:xfrm>
        <a:prstGeom prst="hexagon">
          <a:avLst>
            <a:gd name="adj" fmla="val 28570"/>
            <a:gd name="vf" fmla="val 115470"/>
          </a:avLst>
        </a:prstGeom>
        <a:solidFill>
          <a:schemeClr val="accent5"/>
        </a:solidFill>
        <a:ln w="38100" cap="flat" cmpd="sng" algn="ctr">
          <a:solidFill>
            <a:schemeClr val="lt1"/>
          </a:solidFill>
          <a:prstDash val="solid"/>
        </a:ln>
        <a:effectLst>
          <a:outerShdw blurRad="50800" dist="38100" dir="2700000" algn="tl" rotWithShape="0">
            <a:prstClr val="black">
              <a:alpha val="40000"/>
            </a:prst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b="1" kern="1200" smtClean="0"/>
            <a:t>RT-specific analysis (dose </a:t>
          </a:r>
          <a:r>
            <a:rPr lang="en-CA" sz="1800" b="1" kern="1200" dirty="0" smtClean="0"/>
            <a:t>comparison, DVH, …) </a:t>
          </a:r>
          <a:endParaRPr lang="en-CA" sz="1800" b="1" kern="1200" dirty="0"/>
        </a:p>
      </dsp:txBody>
      <dsp:txXfrm>
        <a:off x="344348" y="3213327"/>
        <a:ext cx="1585387" cy="1133510"/>
      </dsp:txXfrm>
    </dsp:sp>
    <dsp:sp modelId="{955E2F14-7CCB-4DFB-A6AE-B1E8A3CC5EB6}">
      <dsp:nvSpPr>
        <dsp:cNvPr id="0" name=""/>
        <dsp:cNvSpPr/>
      </dsp:nvSpPr>
      <dsp:spPr>
        <a:xfrm>
          <a:off x="0" y="997805"/>
          <a:ext cx="2274083" cy="1625908"/>
        </a:xfrm>
        <a:prstGeom prst="hexagon">
          <a:avLst>
            <a:gd name="adj" fmla="val 28570"/>
            <a:gd name="vf" fmla="val 115470"/>
          </a:avLst>
        </a:prstGeom>
        <a:solidFill>
          <a:schemeClr val="accent5"/>
        </a:solidFill>
        <a:ln w="38100" cap="flat" cmpd="sng" algn="ctr">
          <a:solidFill>
            <a:schemeClr val="lt1"/>
          </a:solidFill>
          <a:prstDash val="solid"/>
        </a:ln>
        <a:effectLst>
          <a:outerShdw blurRad="50800" dist="38100" dir="2700000" algn="tl" rotWithShape="0">
            <a:prstClr val="black">
              <a:alpha val="40000"/>
            </a:prst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b="1" kern="1200" dirty="0" smtClean="0"/>
            <a:t>RT export (DICOM, </a:t>
          </a:r>
          <a:r>
            <a:rPr lang="en-CA" sz="1800" b="1" kern="1200" dirty="0" err="1" smtClean="0"/>
            <a:t>Matlab</a:t>
          </a:r>
          <a:r>
            <a:rPr lang="en-CA" sz="1800" b="1" kern="1200" dirty="0" smtClean="0"/>
            <a:t>, …)</a:t>
          </a:r>
          <a:endParaRPr lang="en-CA" sz="1800" b="1" kern="1200" dirty="0"/>
        </a:p>
      </dsp:txBody>
      <dsp:txXfrm>
        <a:off x="344348" y="1244004"/>
        <a:ext cx="1585387" cy="1133510"/>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31D9270-7B54-4D7C-8DD4-CF63D88EDDCF}" type="datetimeFigureOut">
              <a:rPr lang="en-US" smtClean="0"/>
              <a:t>2/28/2013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FDDC0B2-0EBF-4904-9EF4-D04E58D102EB}" type="slidenum">
              <a:rPr lang="en-US" smtClean="0"/>
              <a:t>‹#›</a:t>
            </a:fld>
            <a:endParaRPr lang="en-US"/>
          </a:p>
        </p:txBody>
      </p:sp>
    </p:spTree>
    <p:extLst>
      <p:ext uri="{BB962C8B-B14F-4D97-AF65-F5344CB8AC3E}">
        <p14:creationId xmlns:p14="http://schemas.microsoft.com/office/powerpoint/2010/main" val="2673813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2291F084-C06D-49B0-B02F-18A6730B83F6}" type="datetimeFigureOut">
              <a:rPr lang="en-US"/>
              <a:pPr>
                <a:defRPr/>
              </a:pPr>
              <a:t>2/28/2013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smtClean="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7D5EC535-FC31-4244-9C64-EE05A8ED5E60}" type="slidenum">
              <a:rPr lang="en-US"/>
              <a:pPr>
                <a:defRPr/>
              </a:pPr>
              <a:t>‹#›</a:t>
            </a:fld>
            <a:endParaRPr lang="en-US"/>
          </a:p>
        </p:txBody>
      </p:sp>
    </p:spTree>
    <p:extLst>
      <p:ext uri="{BB962C8B-B14F-4D97-AF65-F5344CB8AC3E}">
        <p14:creationId xmlns:p14="http://schemas.microsoft.com/office/powerpoint/2010/main" val="24304711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Runs under the umbrella project</a:t>
            </a:r>
            <a:r>
              <a:rPr lang="en-US" baseline="0" dirty="0" smtClean="0"/>
              <a:t> SparKit: </a:t>
            </a:r>
            <a:r>
              <a:rPr lang="en-US" dirty="0" smtClean="0"/>
              <a:t>Software Platform</a:t>
            </a:r>
            <a:r>
              <a:rPr lang="en-US" baseline="0" dirty="0" smtClean="0"/>
              <a:t> and Adaptive </a:t>
            </a:r>
            <a:r>
              <a:rPr lang="en-US" dirty="0"/>
              <a:t>Radiotherapy Kit</a:t>
            </a:r>
          </a:p>
          <a:p>
            <a:r>
              <a:rPr lang="en-US" dirty="0"/>
              <a:t>Originally funded by OCAIRO, didn’t cover platform development. </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a:t>
            </a:fld>
            <a:endParaRPr lang="en-US"/>
          </a:p>
        </p:txBody>
      </p:sp>
    </p:spTree>
    <p:extLst>
      <p:ext uri="{BB962C8B-B14F-4D97-AF65-F5344CB8AC3E}">
        <p14:creationId xmlns:p14="http://schemas.microsoft.com/office/powerpoint/2010/main" val="326036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13</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Contours module allows easy handling of the imported structure set contours, by offering multiple representations and automatic conversions between those. The supported representations are…</a:t>
            </a:r>
          </a:p>
          <a:p>
            <a:r>
              <a:rPr lang="en-US" dirty="0" smtClean="0"/>
              <a:t>…the desired input format for numerous processing and analysis techniques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14</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15</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16</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software, which means stability, reliability, accuracy, flexibility, extensibility and maintainability is ensured by following the strict and proven development processes we adapted, and the verification and validation performed by the automated testing system. The</a:t>
            </a:r>
            <a:r>
              <a:rPr lang="en-US" baseline="0" dirty="0" smtClean="0"/>
              <a:t> automated unit and application tests run …</a:t>
            </a:r>
            <a:endParaRPr lang="en-US" dirty="0" smtClean="0"/>
          </a:p>
          <a:p>
            <a:r>
              <a:rPr lang="en-US" dirty="0" smtClean="0"/>
              <a:t>The reliability and accuracy of the SlicerRT algorithms are ensured through a series of validation tests, in course of which our results are compared to the results of other software packages, such as Pinnacle or CERR.</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24</a:t>
            </a:fld>
            <a:endParaRPr lang="en-US"/>
          </a:p>
        </p:txBody>
      </p:sp>
    </p:spTree>
    <p:extLst>
      <p:ext uri="{BB962C8B-B14F-4D97-AF65-F5344CB8AC3E}">
        <p14:creationId xmlns:p14="http://schemas.microsoft.com/office/powerpoint/2010/main" val="2872517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use case, possibly the one that covers the most features available in SlicerRT at the moment. …</a:t>
            </a:r>
          </a:p>
          <a:p>
            <a:r>
              <a:rPr lang="en-US" dirty="0" smtClean="0"/>
              <a:t>We</a:t>
            </a:r>
            <a:r>
              <a:rPr lang="en-US" baseline="0" dirty="0" smtClean="0"/>
              <a:t> compute the results without adaptation as a baseline. </a:t>
            </a:r>
            <a:r>
              <a:rPr lang="en-US" dirty="0" smtClean="0"/>
              <a:t>…</a:t>
            </a:r>
          </a:p>
          <a:p>
            <a:r>
              <a:rPr lang="en-US" dirty="0" smtClean="0"/>
              <a:t>… between the two CT images. We need to register them and apply the registration result to the day two dose distribution, thus aligning the two datasets together for analysis.</a:t>
            </a:r>
          </a:p>
          <a:p>
            <a:r>
              <a:rPr lang="en-US" dirty="0" smtClean="0"/>
              <a:t>Zooming in on the area the target dose starts to fall, we can compare the delivered dose better for each case.</a:t>
            </a:r>
          </a:p>
          <a:p>
            <a:r>
              <a:rPr lang="en-US" dirty="0" smtClean="0"/>
              <a:t>We can also check the basic metrics and compute more complicated ones to quantify the differences.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25</a:t>
            </a:fld>
            <a:endParaRPr lang="en-US"/>
          </a:p>
        </p:txBody>
      </p:sp>
    </p:spTree>
    <p:extLst>
      <p:ext uri="{BB962C8B-B14F-4D97-AF65-F5344CB8AC3E}">
        <p14:creationId xmlns:p14="http://schemas.microsoft.com/office/powerpoint/2010/main" val="1002622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SlicerRT is distributed as a 3D Slicer extension. It can be easily found and installed from the Slicer </a:t>
            </a:r>
            <a:r>
              <a:rPr lang="en-US" dirty="0" err="1" smtClean="0"/>
              <a:t>AppStore</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26</a:t>
            </a:fld>
            <a:endParaRPr lang="en-US"/>
          </a:p>
        </p:txBody>
      </p:sp>
    </p:spTree>
    <p:extLst>
      <p:ext uri="{BB962C8B-B14F-4D97-AF65-F5344CB8AC3E}">
        <p14:creationId xmlns:p14="http://schemas.microsoft.com/office/powerpoint/2010/main" val="1633989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Suggestions, comments and feature requests are warmly welcome! Our weekly meetings on every Monday are also open to anybody to discuss any matter related to the toolkit.</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27</a:t>
            </a:fld>
            <a:endParaRPr lang="en-US"/>
          </a:p>
        </p:txBody>
      </p:sp>
    </p:spTree>
    <p:extLst>
      <p:ext uri="{BB962C8B-B14F-4D97-AF65-F5344CB8AC3E}">
        <p14:creationId xmlns:p14="http://schemas.microsoft.com/office/powerpoint/2010/main" val="20109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28</a:t>
            </a:fld>
            <a:endParaRPr lang="en-US"/>
          </a:p>
        </p:txBody>
      </p:sp>
    </p:spTree>
    <p:extLst>
      <p:ext uri="{BB962C8B-B14F-4D97-AF65-F5344CB8AC3E}">
        <p14:creationId xmlns:p14="http://schemas.microsoft.com/office/powerpoint/2010/main" val="2618477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Lack of a comprehensive</a:t>
            </a:r>
            <a:r>
              <a:rPr lang="en-US" baseline="0" dirty="0" smtClean="0"/>
              <a:t> and</a:t>
            </a:r>
            <a:r>
              <a:rPr lang="en-US" dirty="0" smtClean="0"/>
              <a:t> open radiation therapy toolkit</a:t>
            </a:r>
          </a:p>
          <a:p>
            <a:r>
              <a:rPr lang="en-US" dirty="0" smtClean="0"/>
              <a:t>RT researchers use commercial TPSs along with existing research tools.</a:t>
            </a:r>
            <a:r>
              <a:rPr lang="en-US" baseline="0" dirty="0" smtClean="0"/>
              <a:t> Both categories have serious shortcomings when being used for research purposes.</a:t>
            </a:r>
          </a:p>
          <a:p>
            <a:r>
              <a:rPr lang="en-US" dirty="0" smtClean="0"/>
              <a:t>SlicerRT aspires to overcome these limitations, and also congregate their strong properties,</a:t>
            </a:r>
            <a:r>
              <a:rPr lang="en-US" baseline="0" dirty="0" smtClean="0"/>
              <a:t> such as ease of use, stability, flexibility, and so on.</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a:t>
            </a:fld>
            <a:endParaRPr lang="en-US"/>
          </a:p>
        </p:txBody>
      </p:sp>
    </p:spTree>
    <p:extLst>
      <p:ext uri="{BB962C8B-B14F-4D97-AF65-F5344CB8AC3E}">
        <p14:creationId xmlns:p14="http://schemas.microsoft.com/office/powerpoint/2010/main" val="796800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Approach is to leverage… By doing so, we can minimize parallel developments of for example visualization or registration tools, that are otherwise crucial parts of an RT research toolkit.</a:t>
            </a:r>
          </a:p>
          <a:p>
            <a:r>
              <a:rPr lang="en-US" dirty="0" smtClean="0"/>
              <a:t>We aim SlicerRT to be a hub for…The hub approach is illustrated on the right side. It shows that SlicerRT cooperates with multiple treatment planning systems and </a:t>
            </a:r>
            <a:r>
              <a:rPr lang="en-US" dirty="0" err="1" smtClean="0"/>
              <a:t>Matlab</a:t>
            </a:r>
            <a:r>
              <a:rPr lang="en-US" dirty="0" smtClean="0"/>
              <a:t>, using their native formats.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a:t>
            </a:fld>
            <a:endParaRPr lang="en-US"/>
          </a:p>
        </p:txBody>
      </p:sp>
    </p:spTree>
    <p:extLst>
      <p:ext uri="{BB962C8B-B14F-4D97-AF65-F5344CB8AC3E}">
        <p14:creationId xmlns:p14="http://schemas.microsoft.com/office/powerpoint/2010/main" val="1282984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 explains the general workflow that SlicerRT supports.</a:t>
            </a:r>
          </a:p>
          <a:p>
            <a:r>
              <a:rPr lang="en-US" baseline="0" dirty="0" smtClean="0"/>
              <a:t>…It is followed by the analysis of the data using both 3D Slicer and * SlicerRT tools and algorithms…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a:t>
            </a:fld>
            <a:endParaRPr lang="en-US"/>
          </a:p>
        </p:txBody>
      </p:sp>
    </p:spTree>
    <p:extLst>
      <p:ext uri="{BB962C8B-B14F-4D97-AF65-F5344CB8AC3E}">
        <p14:creationId xmlns:p14="http://schemas.microsoft.com/office/powerpoint/2010/main" val="3950112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of every RT research workflow … … seamless handling and loading of the data using only the DICOM browser in 3D Slicer</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7</a:t>
            </a:fld>
            <a:endParaRPr lang="en-US"/>
          </a:p>
        </p:txBody>
      </p:sp>
    </p:spTree>
    <p:extLst>
      <p:ext uri="{BB962C8B-B14F-4D97-AF65-F5344CB8AC3E}">
        <p14:creationId xmlns:p14="http://schemas.microsoft.com/office/powerpoint/2010/main" val="1041511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8</a:t>
            </a:fld>
            <a:endParaRPr lang="en-US"/>
          </a:p>
        </p:txBody>
      </p:sp>
    </p:spTree>
    <p:extLst>
      <p:ext uri="{BB962C8B-B14F-4D97-AF65-F5344CB8AC3E}">
        <p14:creationId xmlns:p14="http://schemas.microsoft.com/office/powerpoint/2010/main" val="1041511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9</a:t>
            </a:fld>
            <a:endParaRPr lang="en-US"/>
          </a:p>
        </p:txBody>
      </p:sp>
    </p:spTree>
    <p:extLst>
      <p:ext uri="{BB962C8B-B14F-4D97-AF65-F5344CB8AC3E}">
        <p14:creationId xmlns:p14="http://schemas.microsoft.com/office/powerpoint/2010/main" val="1041511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RT Image</a:t>
            </a:r>
            <a:r>
              <a:rPr lang="en-US" baseline="0" dirty="0" smtClean="0"/>
              <a:t> future plans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10</a:t>
            </a:fld>
            <a:endParaRPr lang="en-US"/>
          </a:p>
        </p:txBody>
      </p:sp>
    </p:spTree>
    <p:extLst>
      <p:ext uri="{BB962C8B-B14F-4D97-AF65-F5344CB8AC3E}">
        <p14:creationId xmlns:p14="http://schemas.microsoft.com/office/powerpoint/2010/main" val="1041511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 plans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11</a:t>
            </a:fld>
            <a:endParaRPr lang="en-US"/>
          </a:p>
        </p:txBody>
      </p:sp>
    </p:spTree>
    <p:extLst>
      <p:ext uri="{BB962C8B-B14F-4D97-AF65-F5344CB8AC3E}">
        <p14:creationId xmlns:p14="http://schemas.microsoft.com/office/powerpoint/2010/main" val="10415113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4876800" y="5568294"/>
            <a:ext cx="1447800" cy="983305"/>
          </a:xfrm>
          <a:prstGeom prst="rect">
            <a:avLst/>
          </a:prstGeom>
          <a:noFill/>
          <a:ln w="9525">
            <a:noFill/>
            <a:miter lim="800000"/>
            <a:headEnd/>
            <a:tailEnd/>
          </a:ln>
        </p:spPr>
      </p:pic>
      <p:pic>
        <p:nvPicPr>
          <p:cNvPr id="5" name="Picture 3" descr="C:\lasso\My Dropbox\PerkWeb\PerkLogo2010-base-with-text-300dpi.png"/>
          <p:cNvPicPr>
            <a:picLocks noChangeAspect="1" noChangeArrowheads="1"/>
          </p:cNvPicPr>
          <p:nvPr userDrawn="1"/>
        </p:nvPicPr>
        <p:blipFill>
          <a:blip r:embed="rId3" cstate="print"/>
          <a:srcRect/>
          <a:stretch>
            <a:fillRect/>
          </a:stretch>
        </p:blipFill>
        <p:spPr bwMode="auto">
          <a:xfrm>
            <a:off x="457200" y="5718175"/>
            <a:ext cx="3886200" cy="682625"/>
          </a:xfrm>
          <a:prstGeom prst="rect">
            <a:avLst/>
          </a:prstGeom>
          <a:noFill/>
          <a:ln w="9525">
            <a:noFill/>
            <a:miter lim="800000"/>
            <a:headEnd/>
            <a:tailEnd/>
          </a:ln>
        </p:spPr>
      </p:pic>
      <p:sp>
        <p:nvSpPr>
          <p:cNvPr id="2" name="Title 1"/>
          <p:cNvSpPr>
            <a:spLocks noGrp="1"/>
          </p:cNvSpPr>
          <p:nvPr>
            <p:ph type="ctrTitle"/>
          </p:nvPr>
        </p:nvSpPr>
        <p:spPr>
          <a:xfrm>
            <a:off x="685800" y="15240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797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6"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795861" y="5474179"/>
            <a:ext cx="1738539" cy="11706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1063625" y="6270170"/>
            <a:ext cx="688975" cy="468313"/>
          </a:xfrm>
          <a:prstGeom prst="rect">
            <a:avLst/>
          </a:prstGeom>
          <a:noFill/>
          <a:ln w="9525">
            <a:noFill/>
            <a:miter lim="800000"/>
            <a:headEnd/>
            <a:tailEnd/>
          </a:ln>
        </p:spPr>
      </p:pic>
      <p:pic>
        <p:nvPicPr>
          <p:cNvPr id="5"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
        <p:nvSpPr>
          <p:cNvPr id="6"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sp>
        <p:nvSpPr>
          <p:cNvPr id="7"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2013</a:t>
            </a:r>
            <a:endParaRPr lang="en-US" dirty="0"/>
          </a:p>
        </p:txBody>
      </p:sp>
      <p:pic>
        <p:nvPicPr>
          <p:cNvPr id="8"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848600" y="6211006"/>
            <a:ext cx="869270" cy="585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7" name="Picture 1" descr="C:\lasso\PerkFacilities\PerkWeb\images\logo-Queens.gif"/>
          <p:cNvPicPr>
            <a:picLocks noChangeAspect="1" noChangeArrowheads="1"/>
          </p:cNvPicPr>
          <p:nvPr userDrawn="1"/>
        </p:nvPicPr>
        <p:blipFill>
          <a:blip r:embed="rId2" cstate="print"/>
          <a:srcRect/>
          <a:stretch>
            <a:fillRect/>
          </a:stretch>
        </p:blipFill>
        <p:spPr bwMode="auto">
          <a:xfrm>
            <a:off x="1063625" y="6270170"/>
            <a:ext cx="688975" cy="468313"/>
          </a:xfrm>
          <a:prstGeom prst="rect">
            <a:avLst/>
          </a:prstGeom>
          <a:noFill/>
          <a:ln w="9525">
            <a:noFill/>
            <a:miter lim="800000"/>
            <a:headEnd/>
            <a:tailEnd/>
          </a:ln>
        </p:spPr>
      </p:pic>
      <p:pic>
        <p:nvPicPr>
          <p:cNvPr id="8"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9"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sp>
        <p:nvSpPr>
          <p:cNvPr id="10"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2013</a:t>
            </a:r>
            <a:endParaRPr lang="en-US" dirty="0"/>
          </a:p>
        </p:txBody>
      </p:sp>
      <p:pic>
        <p:nvPicPr>
          <p:cNvPr id="11"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848600" y="6211006"/>
            <a:ext cx="869270" cy="585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1" descr="C:\lasso\PerkFacilities\PerkWeb\images\logo-Queens.gif"/>
          <p:cNvPicPr>
            <a:picLocks noChangeAspect="1" noChangeArrowheads="1"/>
          </p:cNvPicPr>
          <p:nvPr userDrawn="1"/>
        </p:nvPicPr>
        <p:blipFill>
          <a:blip r:embed="rId2" cstate="print"/>
          <a:srcRect/>
          <a:stretch>
            <a:fillRect/>
          </a:stretch>
        </p:blipFill>
        <p:spPr bwMode="auto">
          <a:xfrm>
            <a:off x="1063625" y="6270170"/>
            <a:ext cx="688975" cy="468313"/>
          </a:xfrm>
          <a:prstGeom prst="rect">
            <a:avLst/>
          </a:prstGeom>
          <a:noFill/>
          <a:ln w="9525">
            <a:noFill/>
            <a:miter lim="800000"/>
            <a:headEnd/>
            <a:tailEnd/>
          </a:ln>
        </p:spPr>
      </p:pic>
      <p:pic>
        <p:nvPicPr>
          <p:cNvPr id="7"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8"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sp>
        <p:nvSpPr>
          <p:cNvPr id="9"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2013</a:t>
            </a:r>
            <a:endParaRPr lang="en-US" dirty="0"/>
          </a:p>
        </p:txBody>
      </p:sp>
      <p:pic>
        <p:nvPicPr>
          <p:cNvPr id="10"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848600" y="6211006"/>
            <a:ext cx="869270" cy="585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1143000" y="6356350"/>
            <a:ext cx="6019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dirty="0" smtClean="0"/>
              <a:t>Laboratory for Percutaneous Surgery (The Perk Lab) – Copyright © Queen’s University, 2013</a:t>
            </a:r>
            <a:endParaRPr lang="en-US" dirty="0"/>
          </a:p>
        </p:txBody>
      </p:sp>
      <p:sp>
        <p:nvSpPr>
          <p:cNvPr id="6" name="Slide Number Placeholder 5"/>
          <p:cNvSpPr>
            <a:spLocks noGrp="1"/>
          </p:cNvSpPr>
          <p:nvPr>
            <p:ph type="sldNum" sz="quarter" idx="4"/>
          </p:nvPr>
        </p:nvSpPr>
        <p:spPr>
          <a:xfrm>
            <a:off x="7239000" y="6356350"/>
            <a:ext cx="533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r>
              <a:rPr lang="en-US"/>
              <a:t>- </a:t>
            </a:r>
            <a:fld id="{475D6290-06D0-4868-A6EB-0AF4BB68ED62}" type="slidenum">
              <a:rPr lang="en-US"/>
              <a:pPr>
                <a:defRPr/>
              </a:pPr>
              <a:t>‹#›</a:t>
            </a:fld>
            <a:r>
              <a:rPr lang="en-US"/>
              <a:t> -</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4" r:id="rId3"/>
    <p:sldLayoutId id="2147483765" r:id="rId4"/>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slicer.cdash.org/index.php?project=Slicer4" TargetMode="Externa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hyperlink" Target="https://www.assembla.com/spaces/sparkit/tickets"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hyperlink" Target="http://www.slicerrt.org/"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hyperlink" Target="mailto:lasso@cs.queensu.ca"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xml"/><Relationship Id="rId7" Type="http://schemas.openxmlformats.org/officeDocument/2006/relationships/diagramColors" Target="../diagrams/colors1.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52400" y="914400"/>
            <a:ext cx="8839200" cy="1905000"/>
          </a:xfrm>
        </p:spPr>
        <p:txBody>
          <a:bodyPr/>
          <a:lstStyle/>
          <a:p>
            <a:pPr eaLnBrk="1" hangingPunct="1"/>
            <a:r>
              <a:rPr lang="en-CA" b="1" dirty="0" smtClean="0"/>
              <a:t>SlicerRT</a:t>
            </a:r>
            <a:br>
              <a:rPr lang="en-CA" b="1" dirty="0" smtClean="0"/>
            </a:br>
            <a:r>
              <a:rPr lang="en-CA" b="1" dirty="0">
                <a:solidFill>
                  <a:schemeClr val="accent1">
                    <a:lumMod val="75000"/>
                  </a:schemeClr>
                </a:solidFill>
              </a:rPr>
              <a:t>Image-guided radiation therapy research toolkit for 3D Slicer</a:t>
            </a:r>
            <a:endParaRPr lang="en-US" b="1" dirty="0">
              <a:solidFill>
                <a:schemeClr val="accent1">
                  <a:lumMod val="75000"/>
                </a:schemeClr>
              </a:solidFill>
            </a:endParaRPr>
          </a:p>
        </p:txBody>
      </p:sp>
      <p:sp>
        <p:nvSpPr>
          <p:cNvPr id="3" name="Subtitle 2"/>
          <p:cNvSpPr>
            <a:spLocks noGrp="1"/>
          </p:cNvSpPr>
          <p:nvPr>
            <p:ph type="subTitle" idx="1"/>
          </p:nvPr>
        </p:nvSpPr>
        <p:spPr>
          <a:xfrm>
            <a:off x="457200" y="3352800"/>
            <a:ext cx="8077200" cy="838200"/>
          </a:xfrm>
        </p:spPr>
        <p:txBody>
          <a:bodyPr rtlCol="0">
            <a:noAutofit/>
          </a:bodyPr>
          <a:lstStyle/>
          <a:p>
            <a:pPr eaLnBrk="1" fontAlgn="auto" hangingPunct="1">
              <a:spcAft>
                <a:spcPts val="0"/>
              </a:spcAft>
              <a:defRPr/>
            </a:pPr>
            <a:r>
              <a:rPr lang="en-US" sz="2400" dirty="0" smtClean="0">
                <a:solidFill>
                  <a:schemeClr val="tx1"/>
                </a:solidFill>
              </a:rPr>
              <a:t>Csaba Pinter</a:t>
            </a:r>
            <a:r>
              <a:rPr lang="en-US" sz="2400" baseline="30000" dirty="0" smtClean="0">
                <a:solidFill>
                  <a:schemeClr val="tx1"/>
                </a:solidFill>
              </a:rPr>
              <a:t>1</a:t>
            </a:r>
            <a:r>
              <a:rPr lang="en-US" sz="2400" dirty="0" smtClean="0">
                <a:solidFill>
                  <a:schemeClr val="tx1"/>
                </a:solidFill>
              </a:rPr>
              <a:t>, </a:t>
            </a:r>
            <a:r>
              <a:rPr lang="en-US" sz="2400" dirty="0">
                <a:solidFill>
                  <a:schemeClr val="tx1"/>
                </a:solidFill>
              </a:rPr>
              <a:t>Andras </a:t>
            </a:r>
            <a:r>
              <a:rPr lang="en-US" sz="2400" dirty="0" smtClean="0">
                <a:solidFill>
                  <a:schemeClr val="tx1"/>
                </a:solidFill>
              </a:rPr>
              <a:t>Lasso</a:t>
            </a:r>
            <a:r>
              <a:rPr lang="en-US" sz="2400" baseline="30000" dirty="0" smtClean="0">
                <a:solidFill>
                  <a:schemeClr val="tx1"/>
                </a:solidFill>
              </a:rPr>
              <a:t>1</a:t>
            </a:r>
            <a:r>
              <a:rPr lang="en-US" sz="2400" dirty="0" smtClean="0">
                <a:solidFill>
                  <a:schemeClr val="tx1"/>
                </a:solidFill>
              </a:rPr>
              <a:t>, An Wang</a:t>
            </a:r>
            <a:r>
              <a:rPr lang="en-US" sz="2400" baseline="30000" dirty="0" smtClean="0">
                <a:solidFill>
                  <a:schemeClr val="tx1"/>
                </a:solidFill>
              </a:rPr>
              <a:t>2</a:t>
            </a:r>
            <a:r>
              <a:rPr lang="en-US" sz="2400" dirty="0" smtClean="0">
                <a:solidFill>
                  <a:schemeClr val="tx1"/>
                </a:solidFill>
              </a:rPr>
              <a:t>, David Jaffray</a:t>
            </a:r>
            <a:r>
              <a:rPr lang="en-US" sz="2400" baseline="30000" dirty="0" smtClean="0">
                <a:solidFill>
                  <a:schemeClr val="tx1"/>
                </a:solidFill>
              </a:rPr>
              <a:t>2</a:t>
            </a:r>
            <a:r>
              <a:rPr lang="en-US" sz="2400" dirty="0" smtClean="0">
                <a:solidFill>
                  <a:schemeClr val="tx1"/>
                </a:solidFill>
              </a:rPr>
              <a:t>, and Gabor Fichtinger</a:t>
            </a:r>
            <a:r>
              <a:rPr lang="en-US" sz="2400" baseline="30000" dirty="0" smtClean="0">
                <a:solidFill>
                  <a:schemeClr val="tx1"/>
                </a:solidFill>
              </a:rPr>
              <a:t>1</a:t>
            </a:r>
            <a:endParaRPr lang="en-US" sz="2400" dirty="0" smtClean="0">
              <a:solidFill>
                <a:schemeClr val="tx1"/>
              </a:solidFill>
            </a:endParaRPr>
          </a:p>
        </p:txBody>
      </p:sp>
      <p:sp>
        <p:nvSpPr>
          <p:cNvPr id="4" name="Subtitle 2"/>
          <p:cNvSpPr txBox="1">
            <a:spLocks/>
          </p:cNvSpPr>
          <p:nvPr/>
        </p:nvSpPr>
        <p:spPr bwMode="auto">
          <a:xfrm>
            <a:off x="457200" y="4495800"/>
            <a:ext cx="8229600" cy="1066800"/>
          </a:xfrm>
          <a:prstGeom prst="rect">
            <a:avLst/>
          </a:prstGeom>
          <a:noFill/>
          <a:ln w="9525">
            <a:noFill/>
            <a:miter lim="800000"/>
            <a:headEnd/>
            <a:tailEnd/>
          </a:ln>
        </p:spPr>
        <p:txBody>
          <a:bodyPr>
            <a:noAutofit/>
          </a:bodyPr>
          <a:lstStyle/>
          <a:p>
            <a:pPr algn="ctr" fontAlgn="auto">
              <a:spcBef>
                <a:spcPct val="20000"/>
              </a:spcBef>
              <a:spcAft>
                <a:spcPts val="0"/>
              </a:spcAft>
              <a:buFont typeface="Arial" charset="0"/>
              <a:buNone/>
              <a:defRPr/>
            </a:pPr>
            <a:r>
              <a:rPr lang="en-US" sz="1400" baseline="30000" dirty="0" smtClean="0"/>
              <a:t>1</a:t>
            </a:r>
            <a:r>
              <a:rPr lang="en-CA" dirty="0" smtClean="0">
                <a:latin typeface="+mn-lt"/>
              </a:rPr>
              <a:t>Laboratory </a:t>
            </a:r>
            <a:r>
              <a:rPr lang="en-CA" dirty="0">
                <a:latin typeface="+mn-lt"/>
              </a:rPr>
              <a:t>for Percutaneous </a:t>
            </a:r>
            <a:r>
              <a:rPr lang="en-CA" dirty="0" smtClean="0">
                <a:latin typeface="+mn-lt"/>
              </a:rPr>
              <a:t>Surgery, Queen’s </a:t>
            </a:r>
            <a:r>
              <a:rPr lang="en-CA" dirty="0">
                <a:latin typeface="+mn-lt"/>
              </a:rPr>
              <a:t>University, </a:t>
            </a:r>
            <a:r>
              <a:rPr lang="en-CA" dirty="0" smtClean="0">
                <a:latin typeface="+mn-lt"/>
              </a:rPr>
              <a:t>Canada</a:t>
            </a:r>
            <a:br>
              <a:rPr lang="en-CA" dirty="0" smtClean="0">
                <a:latin typeface="+mn-lt"/>
              </a:rPr>
            </a:br>
            <a:r>
              <a:rPr lang="en-US" sz="1400" baseline="30000" dirty="0" smtClean="0">
                <a:latin typeface="+mn-lt"/>
              </a:rPr>
              <a:t>2</a:t>
            </a:r>
            <a:r>
              <a:rPr lang="en-CA" dirty="0" smtClean="0">
                <a:latin typeface="+mn-lt"/>
              </a:rPr>
              <a:t>University Health Network, Toronto, ON, Canada</a:t>
            </a:r>
          </a:p>
          <a:p>
            <a:pPr algn="ctr" fontAlgn="auto">
              <a:spcBef>
                <a:spcPct val="20000"/>
              </a:spcBef>
              <a:spcAft>
                <a:spcPts val="0"/>
              </a:spcAft>
              <a:buFont typeface="Arial" charset="0"/>
              <a:buNone/>
              <a:defRPr/>
            </a:pPr>
            <a:endParaRPr lang="en-CA" dirty="0">
              <a:latin typeface="+mn-lt"/>
            </a:endParaRPr>
          </a:p>
          <a:p>
            <a:pPr algn="ctr" fontAlgn="auto">
              <a:spcBef>
                <a:spcPct val="20000"/>
              </a:spcBef>
              <a:spcAft>
                <a:spcPts val="0"/>
              </a:spcAft>
              <a:buFont typeface="Arial" charset="0"/>
              <a:buNone/>
              <a:defRPr/>
            </a:pPr>
            <a:endParaRPr lang="en-US"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13217"/>
    </mc:Choice>
    <mc:Fallback xmlns="">
      <p:transition spd="slow" advTm="13217"/>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10</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Loading RT Dose and RT Image</a:t>
            </a:r>
            <a:endParaRPr lang="en-CA" b="1" dirty="0">
              <a:solidFill>
                <a:schemeClr val="tx2"/>
              </a:solidFill>
            </a:endParaRPr>
          </a:p>
        </p:txBody>
      </p:sp>
      <p:sp>
        <p:nvSpPr>
          <p:cNvPr id="5" name="Content Placeholder 2"/>
          <p:cNvSpPr txBox="1">
            <a:spLocks/>
          </p:cNvSpPr>
          <p:nvPr/>
        </p:nvSpPr>
        <p:spPr>
          <a:xfrm>
            <a:off x="152400" y="1195387"/>
            <a:ext cx="4572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Dose volume </a:t>
            </a:r>
            <a:r>
              <a:rPr lang="en-US" sz="2200" dirty="0"/>
              <a:t>→</a:t>
            </a:r>
            <a:br>
              <a:rPr lang="en-US" sz="2200" dirty="0"/>
            </a:br>
            <a:r>
              <a:rPr lang="en-US" sz="2200" dirty="0" smtClean="0"/>
              <a:t>Volumetric image</a:t>
            </a:r>
            <a:br>
              <a:rPr lang="en-US" sz="2200" dirty="0" smtClean="0"/>
            </a:br>
            <a:r>
              <a:rPr lang="en-US" sz="2200" dirty="0" smtClean="0"/>
              <a:t>(</a:t>
            </a:r>
            <a:r>
              <a:rPr lang="en-US" sz="2200" dirty="0" err="1" smtClean="0"/>
              <a:t>vtkMRMLVolumeNode</a:t>
            </a:r>
            <a:r>
              <a:rPr lang="en-US" sz="2200" dirty="0" smtClean="0"/>
              <a:t> </a:t>
            </a:r>
            <a:r>
              <a:rPr lang="en-US" sz="2200" dirty="0"/>
              <a:t>object</a:t>
            </a:r>
            <a:r>
              <a:rPr lang="en-US" sz="2200" dirty="0" smtClean="0"/>
              <a:t>)</a:t>
            </a:r>
            <a:endParaRPr lang="en-US" sz="2200" dirty="0"/>
          </a:p>
          <a:p>
            <a:pPr lvl="1"/>
            <a:r>
              <a:rPr lang="en-US" sz="1800" dirty="0" smtClean="0"/>
              <a:t>Dose unit name and value stored in attributes</a:t>
            </a:r>
          </a:p>
          <a:p>
            <a:r>
              <a:rPr lang="en-US" sz="2200" dirty="0" smtClean="0"/>
              <a:t>RT </a:t>
            </a:r>
            <a:r>
              <a:rPr lang="en-US" sz="2200" dirty="0"/>
              <a:t>image →</a:t>
            </a:r>
            <a:br>
              <a:rPr lang="en-US" sz="2200" dirty="0"/>
            </a:br>
            <a:r>
              <a:rPr lang="en-US" sz="2200" dirty="0" smtClean="0"/>
              <a:t>Volumetric </a:t>
            </a:r>
            <a:r>
              <a:rPr lang="en-US" sz="2200" dirty="0"/>
              <a:t>image slices </a:t>
            </a:r>
            <a:r>
              <a:rPr lang="en-US" sz="2200" dirty="0" smtClean="0"/>
              <a:t>(</a:t>
            </a:r>
            <a:r>
              <a:rPr lang="en-US" sz="2200" dirty="0" err="1" smtClean="0"/>
              <a:t>vtkMRMLVolumeNode</a:t>
            </a:r>
            <a:r>
              <a:rPr lang="en-US" sz="2200" dirty="0" smtClean="0"/>
              <a:t> </a:t>
            </a:r>
            <a:r>
              <a:rPr lang="en-US" sz="2200" dirty="0"/>
              <a:t>objects</a:t>
            </a:r>
            <a:r>
              <a:rPr lang="en-US" sz="2200" dirty="0" smtClean="0"/>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195387"/>
            <a:ext cx="3669514" cy="4368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2"/>
          <p:cNvSpPr txBox="1">
            <a:spLocks/>
          </p:cNvSpPr>
          <p:nvPr/>
        </p:nvSpPr>
        <p:spPr bwMode="auto">
          <a:xfrm>
            <a:off x="5690596" y="5410200"/>
            <a:ext cx="2083892"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Loaded dose volume</a:t>
            </a:r>
          </a:p>
        </p:txBody>
      </p:sp>
    </p:spTree>
    <p:extLst>
      <p:ext uri="{BB962C8B-B14F-4D97-AF65-F5344CB8AC3E}">
        <p14:creationId xmlns:p14="http://schemas.microsoft.com/office/powerpoint/2010/main" val="2348651228"/>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11</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Loading RT Plan</a:t>
            </a:r>
            <a:endParaRPr lang="en-CA" b="1" dirty="0">
              <a:solidFill>
                <a:schemeClr val="tx2"/>
              </a:solidFill>
            </a:endParaRPr>
          </a:p>
        </p:txBody>
      </p:sp>
      <p:sp>
        <p:nvSpPr>
          <p:cNvPr id="5" name="Content Placeholder 2"/>
          <p:cNvSpPr txBox="1">
            <a:spLocks/>
          </p:cNvSpPr>
          <p:nvPr/>
        </p:nvSpPr>
        <p:spPr>
          <a:xfrm>
            <a:off x="228600" y="988053"/>
            <a:ext cx="4572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err="1" smtClean="0"/>
              <a:t>Isocenter</a:t>
            </a:r>
            <a:r>
              <a:rPr lang="en-US" sz="2200" dirty="0" smtClean="0"/>
              <a:t> </a:t>
            </a:r>
            <a:r>
              <a:rPr lang="en-US" sz="2200" dirty="0"/>
              <a:t>points </a:t>
            </a:r>
            <a:r>
              <a:rPr lang="en-US" sz="2200" dirty="0" smtClean="0"/>
              <a:t>→ Fiducial points</a:t>
            </a:r>
            <a:br>
              <a:rPr lang="en-US" sz="2200" dirty="0" smtClean="0"/>
            </a:br>
            <a:r>
              <a:rPr lang="en-US" sz="2200" dirty="0" smtClean="0"/>
              <a:t>(</a:t>
            </a:r>
            <a:r>
              <a:rPr lang="en-US" sz="2200" dirty="0" err="1" smtClean="0"/>
              <a:t>vtkMRMLAnnotationFiducialNode</a:t>
            </a:r>
            <a:r>
              <a:rPr lang="en-US" sz="2200" dirty="0" smtClean="0"/>
              <a:t> </a:t>
            </a:r>
            <a:r>
              <a:rPr lang="en-US" sz="2200" dirty="0"/>
              <a:t>objects</a:t>
            </a:r>
            <a:r>
              <a:rPr lang="en-US" sz="2200" dirty="0" smtClean="0"/>
              <a:t>)</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6351" y="2286000"/>
            <a:ext cx="5866183"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2"/>
          <p:cNvSpPr txBox="1">
            <a:spLocks/>
          </p:cNvSpPr>
          <p:nvPr/>
        </p:nvSpPr>
        <p:spPr>
          <a:xfrm>
            <a:off x="4724400" y="990600"/>
            <a:ext cx="4572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t>Beam parameters →</a:t>
            </a:r>
            <a:br>
              <a:rPr lang="en-US" sz="2200" dirty="0" smtClean="0"/>
            </a:br>
            <a:r>
              <a:rPr lang="en-US" sz="2200" dirty="0" smtClean="0"/>
              <a:t>Basic beam geometries</a:t>
            </a:r>
            <a:br>
              <a:rPr lang="en-US" sz="2200" dirty="0" smtClean="0"/>
            </a:br>
            <a:r>
              <a:rPr lang="en-US" sz="2200" dirty="0" smtClean="0"/>
              <a:t>(</a:t>
            </a:r>
            <a:r>
              <a:rPr lang="en-US" sz="2200" dirty="0" err="1" smtClean="0"/>
              <a:t>vtkMRMLModelNode</a:t>
            </a:r>
            <a:r>
              <a:rPr lang="en-US" sz="2200" dirty="0" smtClean="0"/>
              <a:t> objects)</a:t>
            </a:r>
          </a:p>
        </p:txBody>
      </p:sp>
      <p:sp>
        <p:nvSpPr>
          <p:cNvPr id="9" name="Content Placeholder 2"/>
          <p:cNvSpPr txBox="1">
            <a:spLocks/>
          </p:cNvSpPr>
          <p:nvPr/>
        </p:nvSpPr>
        <p:spPr bwMode="auto">
          <a:xfrm>
            <a:off x="2115146" y="5791466"/>
            <a:ext cx="4913709"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Loaded beams (along with anatomy, dose and structures)</a:t>
            </a:r>
          </a:p>
        </p:txBody>
      </p:sp>
    </p:spTree>
    <p:extLst>
      <p:ext uri="{BB962C8B-B14F-4D97-AF65-F5344CB8AC3E}">
        <p14:creationId xmlns:p14="http://schemas.microsoft.com/office/powerpoint/2010/main" val="684232272"/>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12</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Patient Hierarchy (coming soon)</a:t>
            </a:r>
            <a:endParaRPr lang="en-CA" b="1" dirty="0">
              <a:solidFill>
                <a:schemeClr val="tx2"/>
              </a:solidFill>
            </a:endParaRPr>
          </a:p>
        </p:txBody>
      </p:sp>
      <p:sp>
        <p:nvSpPr>
          <p:cNvPr id="5" name="Content Placeholder 2"/>
          <p:cNvSpPr txBox="1">
            <a:spLocks/>
          </p:cNvSpPr>
          <p:nvPr/>
        </p:nvSpPr>
        <p:spPr>
          <a:xfrm>
            <a:off x="326066" y="990600"/>
            <a:ext cx="84582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New concept for maintaining relationships between</a:t>
            </a:r>
          </a:p>
          <a:p>
            <a:pPr lvl="1"/>
            <a:r>
              <a:rPr lang="en-US" sz="2000" dirty="0" smtClean="0"/>
              <a:t>The loaded data objects in Slicer (e.g. dose and plan)</a:t>
            </a:r>
          </a:p>
          <a:p>
            <a:pPr lvl="1"/>
            <a:r>
              <a:rPr lang="en-US" sz="2000" dirty="0"/>
              <a:t>T</a:t>
            </a:r>
            <a:r>
              <a:rPr lang="en-US" sz="2000" dirty="0" smtClean="0"/>
              <a:t>he loaded data objects and the original DICOM files</a:t>
            </a:r>
          </a:p>
          <a:p>
            <a:r>
              <a:rPr lang="en-US" sz="2400" dirty="0" smtClean="0"/>
              <a:t>Comes with a module</a:t>
            </a:r>
          </a:p>
          <a:p>
            <a:r>
              <a:rPr lang="en-US" sz="2400" dirty="0" smtClean="0"/>
              <a:t>The loaded data is organized in a Patient/Study/Series hierarchy</a:t>
            </a:r>
          </a:p>
          <a:p>
            <a:r>
              <a:rPr lang="en-US" sz="2400" dirty="0" smtClean="0"/>
              <a:t>Utilization</a:t>
            </a:r>
          </a:p>
          <a:p>
            <a:pPr lvl="1"/>
            <a:r>
              <a:rPr lang="en-US" sz="2000" dirty="0" smtClean="0"/>
              <a:t>DICOM-RT export</a:t>
            </a:r>
          </a:p>
          <a:p>
            <a:pPr lvl="1"/>
            <a:r>
              <a:rPr lang="en-US" sz="2000" dirty="0" smtClean="0"/>
              <a:t>Derived objects can inherit special metadata (e.g. dose unit)</a:t>
            </a:r>
          </a:p>
          <a:p>
            <a:pPr lvl="1"/>
            <a:r>
              <a:rPr lang="en-US" sz="2000" dirty="0" smtClean="0"/>
              <a:t>Bind RT and non-RT data together (e.g. isodose sets, color tables and dose volumes)</a:t>
            </a:r>
          </a:p>
          <a:p>
            <a:pPr lvl="1"/>
            <a:r>
              <a:rPr lang="en-US" sz="2000" dirty="0" smtClean="0"/>
              <a:t>Transform whole studies at the same time</a:t>
            </a:r>
          </a:p>
          <a:p>
            <a:pPr lvl="1"/>
            <a:r>
              <a:rPr lang="en-US" sz="2000" dirty="0"/>
              <a:t>Set up more advanced visualization </a:t>
            </a:r>
            <a:r>
              <a:rPr lang="en-US" sz="2000" dirty="0" smtClean="0"/>
              <a:t>automatically</a:t>
            </a:r>
          </a:p>
          <a:p>
            <a:pPr lvl="1"/>
            <a:r>
              <a:rPr lang="en-US" sz="2000" dirty="0" smtClean="0"/>
              <a:t>Show/hide complete branches</a:t>
            </a:r>
          </a:p>
          <a:p>
            <a:endParaRPr lang="en-US" sz="2400" dirty="0"/>
          </a:p>
        </p:txBody>
      </p:sp>
    </p:spTree>
    <p:extLst>
      <p:ext uri="{BB962C8B-B14F-4D97-AF65-F5344CB8AC3E}">
        <p14:creationId xmlns:p14="http://schemas.microsoft.com/office/powerpoint/2010/main" val="25568857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13</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Feature group: Contour analysis</a:t>
            </a:r>
            <a:endParaRPr lang="en-CA" b="1" dirty="0">
              <a:solidFill>
                <a:schemeClr val="tx2"/>
              </a:solidFill>
            </a:endParaRPr>
          </a:p>
        </p:txBody>
      </p:sp>
      <p:sp>
        <p:nvSpPr>
          <p:cNvPr id="5" name="Content Placeholder 2"/>
          <p:cNvSpPr txBox="1">
            <a:spLocks/>
          </p:cNvSpPr>
          <p:nvPr/>
        </p:nvSpPr>
        <p:spPr bwMode="auto">
          <a:xfrm>
            <a:off x="685800" y="1143000"/>
            <a:ext cx="75438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smtClean="0"/>
              <a:t>Contours module:</a:t>
            </a:r>
            <a:br>
              <a:rPr lang="en-CA" sz="2400" dirty="0" smtClean="0"/>
            </a:br>
            <a:r>
              <a:rPr lang="en-CA" sz="2400" dirty="0" smtClean="0"/>
              <a:t>Multiple representations (automatic conversion)</a:t>
            </a:r>
          </a:p>
          <a:p>
            <a:pPr lvl="1"/>
            <a:r>
              <a:rPr lang="en-CA" sz="2400" dirty="0" smtClean="0"/>
              <a:t>Ribbon model</a:t>
            </a:r>
          </a:p>
          <a:p>
            <a:pPr lvl="1"/>
            <a:r>
              <a:rPr lang="en-CA" sz="2400" dirty="0" smtClean="0"/>
              <a:t>Rasterized volume</a:t>
            </a:r>
          </a:p>
          <a:p>
            <a:pPr lvl="1"/>
            <a:r>
              <a:rPr lang="en-CA" sz="2400" dirty="0" smtClean="0"/>
              <a:t>Closed surface model</a:t>
            </a:r>
          </a:p>
          <a:p>
            <a:r>
              <a:rPr lang="en-CA" sz="2400" dirty="0"/>
              <a:t>Contour morphology</a:t>
            </a:r>
          </a:p>
          <a:p>
            <a:pPr lvl="1"/>
            <a:r>
              <a:rPr lang="en-CA" sz="2400" dirty="0"/>
              <a:t>Expand, shrink</a:t>
            </a:r>
          </a:p>
          <a:p>
            <a:pPr lvl="1"/>
            <a:r>
              <a:rPr lang="en-CA" sz="2400" dirty="0"/>
              <a:t>Combine using logical operators</a:t>
            </a:r>
          </a:p>
          <a:p>
            <a:r>
              <a:rPr lang="en-CA" sz="2400" dirty="0" smtClean="0"/>
              <a:t>Contour comparison</a:t>
            </a:r>
          </a:p>
          <a:p>
            <a:pPr lvl="1"/>
            <a:r>
              <a:rPr lang="en-CA" sz="2400" dirty="0" smtClean="0"/>
              <a:t>Dice coefficient</a:t>
            </a:r>
            <a:endParaRPr lang="en-CA" sz="2400" dirty="0"/>
          </a:p>
          <a:p>
            <a:pPr lvl="1"/>
            <a:r>
              <a:rPr lang="en-CA" sz="2400" dirty="0" err="1" smtClean="0"/>
              <a:t>Hausdorff</a:t>
            </a:r>
            <a:r>
              <a:rPr lang="en-CA" sz="2400" dirty="0" smtClean="0"/>
              <a:t> distance</a:t>
            </a:r>
            <a:endParaRPr lang="en-CA" sz="2400" dirty="0"/>
          </a:p>
        </p:txBody>
      </p:sp>
    </p:spTree>
    <p:extLst>
      <p:ext uri="{BB962C8B-B14F-4D97-AF65-F5344CB8AC3E}">
        <p14:creationId xmlns:p14="http://schemas.microsoft.com/office/powerpoint/2010/main" val="4131092538"/>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69" y="3429000"/>
            <a:ext cx="3971925" cy="2181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14</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Contours module</a:t>
            </a:r>
            <a:endParaRPr lang="en-CA" b="1" dirty="0">
              <a:solidFill>
                <a:schemeClr val="tx2"/>
              </a:solidFill>
            </a:endParaRPr>
          </a:p>
        </p:txBody>
      </p:sp>
      <p:sp>
        <p:nvSpPr>
          <p:cNvPr id="5" name="Content Placeholder 2"/>
          <p:cNvSpPr txBox="1">
            <a:spLocks/>
          </p:cNvSpPr>
          <p:nvPr/>
        </p:nvSpPr>
        <p:spPr bwMode="auto">
          <a:xfrm>
            <a:off x="228600" y="990600"/>
            <a:ext cx="4267200" cy="20451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Multiple representations</a:t>
            </a:r>
            <a:br>
              <a:rPr lang="en-CA" sz="2200" dirty="0" smtClean="0"/>
            </a:br>
            <a:r>
              <a:rPr lang="en-CA" sz="2200" dirty="0" smtClean="0"/>
              <a:t>(automatic conversion)</a:t>
            </a:r>
          </a:p>
          <a:p>
            <a:pPr lvl="1"/>
            <a:r>
              <a:rPr lang="en-CA" sz="2200" dirty="0" smtClean="0"/>
              <a:t>Ribbon model</a:t>
            </a:r>
          </a:p>
          <a:p>
            <a:pPr lvl="1"/>
            <a:r>
              <a:rPr lang="en-CA" sz="2200" dirty="0" smtClean="0"/>
              <a:t>Rasterized volume</a:t>
            </a:r>
          </a:p>
          <a:p>
            <a:pPr lvl="1"/>
            <a:r>
              <a:rPr lang="en-CA" sz="2200" dirty="0" smtClean="0"/>
              <a:t>Closed surface model</a:t>
            </a:r>
          </a:p>
        </p:txBody>
      </p:sp>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4732" r="21252" b="16928"/>
          <a:stretch/>
        </p:blipFill>
        <p:spPr bwMode="auto">
          <a:xfrm>
            <a:off x="3733800" y="990600"/>
            <a:ext cx="2524271" cy="3017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81242" y="990642"/>
            <a:ext cx="2434158" cy="3017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687" r="21392" b="17542"/>
          <a:stretch/>
        </p:blipFill>
        <p:spPr bwMode="auto">
          <a:xfrm>
            <a:off x="5048250" y="3163444"/>
            <a:ext cx="2615439" cy="31089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6840809" y="857693"/>
            <a:ext cx="1722227"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Rasterized volume</a:t>
            </a:r>
          </a:p>
        </p:txBody>
      </p:sp>
      <p:sp>
        <p:nvSpPr>
          <p:cNvPr id="17" name="Content Placeholder 2"/>
          <p:cNvSpPr txBox="1">
            <a:spLocks/>
          </p:cNvSpPr>
          <p:nvPr/>
        </p:nvSpPr>
        <p:spPr bwMode="auto">
          <a:xfrm>
            <a:off x="4284271" y="864030"/>
            <a:ext cx="1423327"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Ribbon model</a:t>
            </a:r>
          </a:p>
        </p:txBody>
      </p:sp>
      <p:sp>
        <p:nvSpPr>
          <p:cNvPr id="18" name="Content Placeholder 2"/>
          <p:cNvSpPr txBox="1">
            <a:spLocks/>
          </p:cNvSpPr>
          <p:nvPr/>
        </p:nvSpPr>
        <p:spPr bwMode="auto">
          <a:xfrm>
            <a:off x="5644586" y="3035730"/>
            <a:ext cx="1423327"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Closed surface</a:t>
            </a:r>
          </a:p>
        </p:txBody>
      </p:sp>
      <p:sp>
        <p:nvSpPr>
          <p:cNvPr id="14" name="Content Placeholder 2"/>
          <p:cNvSpPr txBox="1">
            <a:spLocks/>
          </p:cNvSpPr>
          <p:nvPr/>
        </p:nvSpPr>
        <p:spPr bwMode="auto">
          <a:xfrm>
            <a:off x="1354007" y="5486400"/>
            <a:ext cx="1894449"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Contours module UI</a:t>
            </a:r>
            <a:endParaRPr lang="en-CA" sz="1600" dirty="0"/>
          </a:p>
        </p:txBody>
      </p:sp>
    </p:spTree>
    <p:extLst>
      <p:ext uri="{BB962C8B-B14F-4D97-AF65-F5344CB8AC3E}">
        <p14:creationId xmlns:p14="http://schemas.microsoft.com/office/powerpoint/2010/main" val="3560290672"/>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15</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Contour Morphology module</a:t>
            </a:r>
            <a:endParaRPr lang="en-CA" b="1" dirty="0">
              <a:solidFill>
                <a:schemeClr val="tx2"/>
              </a:solidFill>
            </a:endParaRPr>
          </a:p>
        </p:txBody>
      </p:sp>
      <p:sp>
        <p:nvSpPr>
          <p:cNvPr id="5" name="Content Placeholder 2"/>
          <p:cNvSpPr txBox="1">
            <a:spLocks/>
          </p:cNvSpPr>
          <p:nvPr/>
        </p:nvSpPr>
        <p:spPr bwMode="auto">
          <a:xfrm>
            <a:off x="228600" y="914400"/>
            <a:ext cx="4953000" cy="12671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600" dirty="0" smtClean="0"/>
              <a:t>Expand</a:t>
            </a:r>
            <a:r>
              <a:rPr lang="en-CA" sz="2600" dirty="0"/>
              <a:t>, </a:t>
            </a:r>
            <a:r>
              <a:rPr lang="en-CA" sz="2600" dirty="0" smtClean="0"/>
              <a:t>shrink</a:t>
            </a:r>
          </a:p>
          <a:p>
            <a:r>
              <a:rPr lang="en-CA" sz="2600" dirty="0" smtClean="0"/>
              <a:t>Combine using logical operators</a:t>
            </a:r>
            <a:endParaRPr lang="en-CA" sz="26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866" y="1568301"/>
            <a:ext cx="3666818"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66" y="2181527"/>
            <a:ext cx="4471641" cy="35290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bwMode="auto">
          <a:xfrm>
            <a:off x="5507666" y="5622853"/>
            <a:ext cx="3051028"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Contour Morphology module UI</a:t>
            </a:r>
            <a:endParaRPr lang="en-CA" sz="1600" dirty="0"/>
          </a:p>
        </p:txBody>
      </p:sp>
      <p:sp>
        <p:nvSpPr>
          <p:cNvPr id="9" name="Content Placeholder 2"/>
          <p:cNvSpPr txBox="1">
            <a:spLocks/>
          </p:cNvSpPr>
          <p:nvPr/>
        </p:nvSpPr>
        <p:spPr bwMode="auto">
          <a:xfrm>
            <a:off x="1491944" y="5577633"/>
            <a:ext cx="2292283"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Target volume expanded</a:t>
            </a:r>
            <a:endParaRPr lang="en-CA" sz="1600" dirty="0"/>
          </a:p>
        </p:txBody>
      </p:sp>
    </p:spTree>
    <p:extLst>
      <p:ext uri="{BB962C8B-B14F-4D97-AF65-F5344CB8AC3E}">
        <p14:creationId xmlns:p14="http://schemas.microsoft.com/office/powerpoint/2010/main" val="2922265091"/>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16</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Contour Comparison module</a:t>
            </a:r>
            <a:endParaRPr lang="en-CA" b="1" dirty="0">
              <a:solidFill>
                <a:schemeClr val="tx2"/>
              </a:solidFill>
            </a:endParaRPr>
          </a:p>
        </p:txBody>
      </p:sp>
      <p:sp>
        <p:nvSpPr>
          <p:cNvPr id="5" name="Content Placeholder 2"/>
          <p:cNvSpPr txBox="1">
            <a:spLocks/>
          </p:cNvSpPr>
          <p:nvPr/>
        </p:nvSpPr>
        <p:spPr bwMode="auto">
          <a:xfrm>
            <a:off x="609600" y="2438400"/>
            <a:ext cx="3875567" cy="2514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600" dirty="0" err="1" smtClean="0"/>
              <a:t>Hausdorff</a:t>
            </a:r>
            <a:r>
              <a:rPr lang="en-CA" sz="2600" dirty="0" smtClean="0"/>
              <a:t> distance</a:t>
            </a:r>
          </a:p>
          <a:p>
            <a:endParaRPr lang="en-CA" sz="2600" dirty="0"/>
          </a:p>
          <a:p>
            <a:endParaRPr lang="en-CA" sz="2600" dirty="0" smtClean="0"/>
          </a:p>
          <a:p>
            <a:endParaRPr lang="en-CA" sz="2600" dirty="0"/>
          </a:p>
          <a:p>
            <a:r>
              <a:rPr lang="en-CA" sz="2600" dirty="0"/>
              <a:t>Dice coefficient</a:t>
            </a:r>
          </a:p>
          <a:p>
            <a:endParaRPr lang="en-CA" sz="2600"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5167" y="859466"/>
            <a:ext cx="3584157" cy="53101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Content Placeholder 2"/>
          <p:cNvSpPr txBox="1">
            <a:spLocks/>
          </p:cNvSpPr>
          <p:nvPr/>
        </p:nvSpPr>
        <p:spPr bwMode="auto">
          <a:xfrm>
            <a:off x="4796593" y="6111952"/>
            <a:ext cx="2961302"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Contour comparison module UI</a:t>
            </a:r>
            <a:endParaRPr lang="en-CA" sz="1600" dirty="0"/>
          </a:p>
        </p:txBody>
      </p:sp>
    </p:spTree>
    <p:extLst>
      <p:ext uri="{BB962C8B-B14F-4D97-AF65-F5344CB8AC3E}">
        <p14:creationId xmlns:p14="http://schemas.microsoft.com/office/powerpoint/2010/main" val="864684970"/>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Feature group: Dose analysis</a:t>
            </a:r>
            <a:endParaRPr lang="en-CA" b="1" dirty="0">
              <a:solidFill>
                <a:schemeClr val="tx2"/>
              </a:solidFill>
            </a:endParaRPr>
          </a:p>
        </p:txBody>
      </p:sp>
      <p:sp>
        <p:nvSpPr>
          <p:cNvPr id="7" name="Content Placeholder 2"/>
          <p:cNvSpPr txBox="1">
            <a:spLocks/>
          </p:cNvSpPr>
          <p:nvPr/>
        </p:nvSpPr>
        <p:spPr bwMode="auto">
          <a:xfrm>
            <a:off x="457200" y="1185862"/>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smtClean="0"/>
              <a:t>Dose volume histogram (plot visualization + metrics)</a:t>
            </a:r>
          </a:p>
          <a:p>
            <a:r>
              <a:rPr lang="en-CA" sz="2800" dirty="0" smtClean="0"/>
              <a:t>Dose accumulation</a:t>
            </a:r>
          </a:p>
          <a:p>
            <a:r>
              <a:rPr lang="en-CA" sz="2800" dirty="0" smtClean="0"/>
              <a:t>Dose comparison (gamma)</a:t>
            </a:r>
          </a:p>
          <a:p>
            <a:r>
              <a:rPr lang="en-CA" sz="2800" dirty="0" smtClean="0"/>
              <a:t>Isodose contours / surfaces</a:t>
            </a:r>
          </a:p>
          <a:p>
            <a:r>
              <a:rPr lang="en-CA" sz="2800" dirty="0" smtClean="0"/>
              <a:t>Proton dose computation</a:t>
            </a:r>
            <a:endParaRPr lang="en-CA" i="1" dirty="0" smtClean="0"/>
          </a:p>
          <a:p>
            <a:r>
              <a:rPr lang="en-CA" sz="2800" dirty="0" smtClean="0"/>
              <a:t>Registration</a:t>
            </a:r>
          </a:p>
          <a:p>
            <a:pPr lvl="1"/>
            <a:r>
              <a:rPr lang="en-CA" dirty="0" err="1"/>
              <a:t>BSpline</a:t>
            </a:r>
            <a:r>
              <a:rPr lang="en-CA" dirty="0"/>
              <a:t> </a:t>
            </a:r>
            <a:r>
              <a:rPr lang="en-CA" dirty="0" smtClean="0"/>
              <a:t>registration</a:t>
            </a:r>
            <a:endParaRPr lang="en-CA" sz="1800" dirty="0"/>
          </a:p>
          <a:p>
            <a:pPr lvl="1"/>
            <a:r>
              <a:rPr lang="en-CA" dirty="0" err="1"/>
              <a:t>Landwarp</a:t>
            </a:r>
            <a:r>
              <a:rPr lang="en-CA" dirty="0"/>
              <a:t> </a:t>
            </a:r>
            <a:r>
              <a:rPr lang="en-CA" dirty="0" smtClean="0"/>
              <a:t>registration</a:t>
            </a:r>
            <a:endParaRPr lang="en-CA" sz="1800" b="1" i="1" baseline="30000" dirty="0" smtClean="0"/>
          </a:p>
        </p:txBody>
      </p:sp>
    </p:spTree>
    <p:extLst>
      <p:ext uri="{BB962C8B-B14F-4D97-AF65-F5344CB8AC3E}">
        <p14:creationId xmlns:p14="http://schemas.microsoft.com/office/powerpoint/2010/main" val="11982722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4114800"/>
            <a:ext cx="3663296" cy="22860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18</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Dose Volume Histogram module</a:t>
            </a:r>
            <a:endParaRPr lang="en-CA" b="1" dirty="0">
              <a:solidFill>
                <a:schemeClr val="tx2"/>
              </a:solidFill>
            </a:endParaRPr>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4162" y="772633"/>
            <a:ext cx="4665038" cy="32669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879681"/>
            <a:ext cx="3461443" cy="4948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607434" y="5806653"/>
            <a:ext cx="3081536"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Dose </a:t>
            </a:r>
            <a:r>
              <a:rPr lang="en-CA" sz="1600" dirty="0" smtClean="0"/>
              <a:t>Volume Histogram module UI</a:t>
            </a:r>
            <a:endParaRPr lang="en-CA" sz="1600" dirty="0"/>
          </a:p>
        </p:txBody>
      </p:sp>
      <p:sp>
        <p:nvSpPr>
          <p:cNvPr id="13" name="Content Placeholder 2"/>
          <p:cNvSpPr txBox="1">
            <a:spLocks/>
          </p:cNvSpPr>
          <p:nvPr/>
        </p:nvSpPr>
        <p:spPr bwMode="auto">
          <a:xfrm>
            <a:off x="4484437" y="3776332"/>
            <a:ext cx="4020709"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DVH with standard four-up quantitative layout</a:t>
            </a:r>
            <a:endParaRPr lang="en-CA" sz="1600" dirty="0"/>
          </a:p>
        </p:txBody>
      </p:sp>
      <p:sp>
        <p:nvSpPr>
          <p:cNvPr id="14" name="Content Placeholder 2"/>
          <p:cNvSpPr txBox="1">
            <a:spLocks/>
          </p:cNvSpPr>
          <p:nvPr/>
        </p:nvSpPr>
        <p:spPr bwMode="auto">
          <a:xfrm>
            <a:off x="4921101" y="6150934"/>
            <a:ext cx="2990909"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Compare dose volume histograms</a:t>
            </a:r>
            <a:endParaRPr lang="en-CA" sz="1600" dirty="0"/>
          </a:p>
        </p:txBody>
      </p:sp>
    </p:spTree>
    <p:extLst>
      <p:ext uri="{BB962C8B-B14F-4D97-AF65-F5344CB8AC3E}">
        <p14:creationId xmlns:p14="http://schemas.microsoft.com/office/powerpoint/2010/main" val="28000824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857" y="304800"/>
            <a:ext cx="5447075" cy="55149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2012</a:t>
            </a:r>
            <a:endParaRPr lang="en-US" dirty="0"/>
          </a:p>
        </p:txBody>
      </p:sp>
      <p:sp>
        <p:nvSpPr>
          <p:cNvPr id="9" name="Content Placeholder 2"/>
          <p:cNvSpPr>
            <a:spLocks noGrp="1"/>
          </p:cNvSpPr>
          <p:nvPr>
            <p:ph idx="1"/>
          </p:nvPr>
        </p:nvSpPr>
        <p:spPr>
          <a:xfrm>
            <a:off x="152400" y="1230086"/>
            <a:ext cx="3352800" cy="4865914"/>
          </a:xfrm>
        </p:spPr>
        <p:txBody>
          <a:bodyPr/>
          <a:lstStyle/>
          <a:p>
            <a:pPr marL="0" indent="0">
              <a:buNone/>
            </a:pPr>
            <a:r>
              <a:rPr lang="en-CA" sz="2200" dirty="0" smtClean="0"/>
              <a:t>Available metrics:</a:t>
            </a:r>
          </a:p>
          <a:p>
            <a:r>
              <a:rPr lang="en-CA" sz="2200" dirty="0" smtClean="0"/>
              <a:t>Total volume</a:t>
            </a:r>
          </a:p>
          <a:p>
            <a:r>
              <a:rPr lang="en-CA" sz="2200" dirty="0" smtClean="0"/>
              <a:t>Min, max, mean dose</a:t>
            </a:r>
          </a:p>
          <a:p>
            <a:r>
              <a:rPr lang="en-CA" sz="2200" dirty="0" smtClean="0"/>
              <a:t>V metrics:</a:t>
            </a:r>
            <a:br>
              <a:rPr lang="en-CA" sz="2200" dirty="0" smtClean="0"/>
            </a:br>
            <a:r>
              <a:rPr lang="en-CA" sz="2200" dirty="0" smtClean="0"/>
              <a:t>for </a:t>
            </a:r>
            <a:r>
              <a:rPr lang="en-CA" sz="2200" dirty="0"/>
              <a:t>user-defined </a:t>
            </a:r>
            <a:r>
              <a:rPr lang="en-CA" sz="2200" dirty="0" smtClean="0"/>
              <a:t>levels, results in cc and %</a:t>
            </a:r>
          </a:p>
          <a:p>
            <a:r>
              <a:rPr lang="en-CA" sz="2200" dirty="0"/>
              <a:t>D </a:t>
            </a:r>
            <a:r>
              <a:rPr lang="en-CA" sz="2200" dirty="0" smtClean="0"/>
              <a:t>metrics:</a:t>
            </a:r>
            <a:br>
              <a:rPr lang="en-CA" sz="2200" dirty="0" smtClean="0"/>
            </a:br>
            <a:r>
              <a:rPr lang="en-CA" sz="2200" dirty="0" smtClean="0"/>
              <a:t>for </a:t>
            </a:r>
            <a:r>
              <a:rPr lang="en-CA" sz="2200" dirty="0"/>
              <a:t>user-defined </a:t>
            </a:r>
            <a:r>
              <a:rPr lang="en-CA" sz="2200" dirty="0" smtClean="0"/>
              <a:t>levels</a:t>
            </a:r>
            <a:br>
              <a:rPr lang="en-CA" sz="2200" dirty="0" smtClean="0"/>
            </a:br>
            <a:r>
              <a:rPr lang="en-CA" sz="2200" dirty="0" smtClean="0"/>
              <a:t>in cc and %</a:t>
            </a:r>
          </a:p>
          <a:p>
            <a:endParaRPr lang="en-CA" sz="2200" dirty="0" smtClean="0"/>
          </a:p>
          <a:p>
            <a:pPr marL="0" indent="0">
              <a:buNone/>
            </a:pPr>
            <a:r>
              <a:rPr lang="en-CA" sz="2200" dirty="0" smtClean="0"/>
              <a:t>Values can be exported to CSV file for further analysis.</a:t>
            </a:r>
          </a:p>
        </p:txBody>
      </p:sp>
      <p:sp>
        <p:nvSpPr>
          <p:cNvPr id="5" name="Title 1"/>
          <p:cNvSpPr>
            <a:spLocks noGrp="1"/>
          </p:cNvSpPr>
          <p:nvPr>
            <p:ph type="title"/>
          </p:nvPr>
        </p:nvSpPr>
        <p:spPr>
          <a:xfrm>
            <a:off x="228600" y="0"/>
            <a:ext cx="8686800" cy="1143000"/>
          </a:xfrm>
        </p:spPr>
        <p:txBody>
          <a:bodyPr/>
          <a:lstStyle/>
          <a:p>
            <a:pPr algn="l"/>
            <a:r>
              <a:rPr lang="en-CA" b="1" dirty="0" smtClean="0">
                <a:solidFill>
                  <a:schemeClr val="tx2"/>
                </a:solidFill>
              </a:rPr>
              <a:t>Dose metrics</a:t>
            </a:r>
            <a:endParaRPr lang="en-CA" b="1" dirty="0">
              <a:solidFill>
                <a:schemeClr val="tx2"/>
              </a:solidFill>
            </a:endParaRPr>
          </a:p>
        </p:txBody>
      </p:sp>
      <p:sp>
        <p:nvSpPr>
          <p:cNvPr id="7" name="Content Placeholder 2"/>
          <p:cNvSpPr txBox="1">
            <a:spLocks/>
          </p:cNvSpPr>
          <p:nvPr/>
        </p:nvSpPr>
        <p:spPr bwMode="auto">
          <a:xfrm>
            <a:off x="4101164" y="5814239"/>
            <a:ext cx="4125207"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DVH metrics in Dose Volume Histogram module</a:t>
            </a:r>
            <a:endParaRPr lang="en-CA" sz="1600" dirty="0"/>
          </a:p>
        </p:txBody>
      </p:sp>
    </p:spTree>
    <p:extLst>
      <p:ext uri="{BB962C8B-B14F-4D97-AF65-F5344CB8AC3E}">
        <p14:creationId xmlns:p14="http://schemas.microsoft.com/office/powerpoint/2010/main" val="2589102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smtClean="0"/>
              <a:t>- </a:t>
            </a:r>
            <a:fld id="{CF70E430-998E-4908-836F-E9BC2B613AC2}" type="slidenum">
              <a:rPr lang="en-US" smtClean="0"/>
              <a:pPr algn="ctr">
                <a:defRPr/>
              </a:pPr>
              <a:t>2</a:t>
            </a:fld>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2013</a:t>
            </a:r>
            <a:endParaRPr lang="en-US" dirty="0"/>
          </a:p>
        </p:txBody>
      </p:sp>
      <p:sp>
        <p:nvSpPr>
          <p:cNvPr id="4" name="Content Placeholder 2"/>
          <p:cNvSpPr txBox="1">
            <a:spLocks/>
          </p:cNvSpPr>
          <p:nvPr/>
        </p:nvSpPr>
        <p:spPr bwMode="auto">
          <a:xfrm>
            <a:off x="304800" y="1262063"/>
            <a:ext cx="85344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Goal: provide open-source platform for translational clinical research, mainly cancer</a:t>
            </a:r>
          </a:p>
          <a:p>
            <a:r>
              <a:rPr lang="en-CA" dirty="0" smtClean="0"/>
              <a:t>Themes:</a:t>
            </a:r>
          </a:p>
          <a:p>
            <a:pPr lvl="1"/>
            <a:r>
              <a:rPr lang="en-CA" b="1" dirty="0" smtClean="0"/>
              <a:t>SlicerRT: radiotherapy toolkit for 3D Slicer</a:t>
            </a:r>
          </a:p>
          <a:p>
            <a:pPr lvl="1"/>
            <a:r>
              <a:rPr lang="en-CA" dirty="0" err="1" smtClean="0"/>
              <a:t>SlicerIGT</a:t>
            </a:r>
            <a:r>
              <a:rPr lang="en-CA" smtClean="0"/>
              <a:t>: Image-guided therapy with 3D Slicer</a:t>
            </a:r>
          </a:p>
          <a:p>
            <a:r>
              <a:rPr lang="en-CA" smtClean="0"/>
              <a:t>Funding by Cancer Care Ontario till 2016</a:t>
            </a:r>
          </a:p>
          <a:p>
            <a:r>
              <a:rPr lang="en-CA" smtClean="0"/>
              <a:t>PI &amp; co-PIs: Gabor Fichtinger (Queen’s), David Jaffray (Toronto UHN), Terry Peters (Robarts)</a:t>
            </a:r>
          </a:p>
          <a:p>
            <a:pPr marL="0" indent="0">
              <a:buFont typeface="Arial" charset="0"/>
              <a:buNone/>
            </a:pPr>
            <a:endParaRPr lang="en-CA" dirty="0" smtClean="0"/>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smtClean="0">
                <a:solidFill>
                  <a:schemeClr val="tx2"/>
                </a:solidFill>
              </a:rPr>
              <a:t>SparKit project overview</a:t>
            </a:r>
            <a:endParaRPr lang="en-CA" b="1" dirty="0">
              <a:solidFill>
                <a:schemeClr val="tx2"/>
              </a:solidFill>
            </a:endParaRPr>
          </a:p>
        </p:txBody>
      </p:sp>
    </p:spTree>
    <p:extLst>
      <p:ext uri="{BB962C8B-B14F-4D97-AF65-F5344CB8AC3E}">
        <p14:creationId xmlns:p14="http://schemas.microsoft.com/office/powerpoint/2010/main" val="96577912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20</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Dose Accumulation module</a:t>
            </a:r>
            <a:endParaRPr lang="en-CA" b="1" dirty="0">
              <a:solidFill>
                <a:schemeClr val="tx2"/>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138" y="914400"/>
            <a:ext cx="5121462" cy="4868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2"/>
          <p:cNvSpPr txBox="1">
            <a:spLocks/>
          </p:cNvSpPr>
          <p:nvPr/>
        </p:nvSpPr>
        <p:spPr bwMode="auto">
          <a:xfrm>
            <a:off x="3125171" y="5636469"/>
            <a:ext cx="2801396"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Dose </a:t>
            </a:r>
            <a:r>
              <a:rPr lang="en-CA" sz="1600" dirty="0" smtClean="0"/>
              <a:t>Accumulation module UI</a:t>
            </a:r>
            <a:endParaRPr lang="en-CA" sz="1600" dirty="0"/>
          </a:p>
        </p:txBody>
      </p:sp>
    </p:spTree>
    <p:extLst>
      <p:ext uri="{BB962C8B-B14F-4D97-AF65-F5344CB8AC3E}">
        <p14:creationId xmlns:p14="http://schemas.microsoft.com/office/powerpoint/2010/main" val="6744576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21</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Isodose module</a:t>
            </a:r>
            <a:endParaRPr lang="en-CA" b="1" dirty="0">
              <a:solidFill>
                <a:schemeClr val="tx2"/>
              </a:solidFill>
            </a:endParaRP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590800"/>
            <a:ext cx="4695692" cy="3017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2"/>
          <p:cNvSpPr txBox="1">
            <a:spLocks/>
          </p:cNvSpPr>
          <p:nvPr/>
        </p:nvSpPr>
        <p:spPr bwMode="auto">
          <a:xfrm>
            <a:off x="1267493" y="5429352"/>
            <a:ext cx="2734708"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Isodose contours and surfaces</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277356"/>
            <a:ext cx="3524250" cy="43295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228600" y="838200"/>
            <a:ext cx="4953000" cy="137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600" dirty="0" smtClean="0"/>
              <a:t>Computes</a:t>
            </a:r>
          </a:p>
          <a:p>
            <a:r>
              <a:rPr lang="en-CA" sz="2600" dirty="0" smtClean="0"/>
              <a:t>Isodose lines</a:t>
            </a:r>
          </a:p>
          <a:p>
            <a:r>
              <a:rPr lang="en-CA" sz="2600" dirty="0" smtClean="0"/>
              <a:t>Isodose surfaces</a:t>
            </a:r>
            <a:endParaRPr lang="en-CA" sz="2600" dirty="0"/>
          </a:p>
        </p:txBody>
      </p:sp>
      <p:sp>
        <p:nvSpPr>
          <p:cNvPr id="13" name="Content Placeholder 2"/>
          <p:cNvSpPr txBox="1">
            <a:spLocks/>
          </p:cNvSpPr>
          <p:nvPr/>
        </p:nvSpPr>
        <p:spPr bwMode="auto">
          <a:xfrm>
            <a:off x="6072233" y="5429011"/>
            <a:ext cx="1867842"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Isodose </a:t>
            </a:r>
            <a:r>
              <a:rPr lang="en-CA" sz="1600" dirty="0" smtClean="0"/>
              <a:t>module UI</a:t>
            </a:r>
            <a:endParaRPr lang="en-CA" sz="1600" dirty="0"/>
          </a:p>
        </p:txBody>
      </p:sp>
    </p:spTree>
    <p:extLst>
      <p:ext uri="{BB962C8B-B14F-4D97-AF65-F5344CB8AC3E}">
        <p14:creationId xmlns:p14="http://schemas.microsoft.com/office/powerpoint/2010/main" val="16880882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22</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Dose comparison module</a:t>
            </a:r>
            <a:endParaRPr lang="en-CA" b="1" dirty="0">
              <a:solidFill>
                <a:schemeClr val="tx2"/>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05000"/>
            <a:ext cx="4152900" cy="3200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228600" y="990600"/>
            <a:ext cx="49530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600" dirty="0" smtClean="0"/>
              <a:t>Provides gamma dose comparison</a:t>
            </a:r>
            <a:endParaRPr lang="en-CA" sz="2600" dirty="0"/>
          </a:p>
        </p:txBody>
      </p:sp>
      <p:sp>
        <p:nvSpPr>
          <p:cNvPr id="10" name="Content Placeholder 2"/>
          <p:cNvSpPr txBox="1">
            <a:spLocks/>
          </p:cNvSpPr>
          <p:nvPr/>
        </p:nvSpPr>
        <p:spPr bwMode="auto">
          <a:xfrm>
            <a:off x="1107888" y="4959203"/>
            <a:ext cx="2546724"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Dose Comparison module UI</a:t>
            </a:r>
            <a:endParaRPr lang="en-CA" sz="1600" dirty="0"/>
          </a:p>
        </p:txBody>
      </p:sp>
      <p:pic>
        <p:nvPicPr>
          <p:cNvPr id="819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9606" y="1790700"/>
            <a:ext cx="4164528"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p:nvSpPr>
        <p:spPr bwMode="auto">
          <a:xfrm>
            <a:off x="6040034" y="5251597"/>
            <a:ext cx="1543671"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Gamma volume</a:t>
            </a:r>
            <a:endParaRPr lang="en-CA" sz="1600" dirty="0"/>
          </a:p>
        </p:txBody>
      </p:sp>
    </p:spTree>
    <p:extLst>
      <p:ext uri="{BB962C8B-B14F-4D97-AF65-F5344CB8AC3E}">
        <p14:creationId xmlns:p14="http://schemas.microsoft.com/office/powerpoint/2010/main" val="8632041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23</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Plastimatch modules</a:t>
            </a:r>
            <a:endParaRPr lang="en-CA" b="1" dirty="0">
              <a:solidFill>
                <a:schemeClr val="tx2"/>
              </a:solidFill>
            </a:endParaRPr>
          </a:p>
        </p:txBody>
      </p:sp>
      <p:sp>
        <p:nvSpPr>
          <p:cNvPr id="7" name="Content Placeholder 2"/>
          <p:cNvSpPr txBox="1">
            <a:spLocks/>
          </p:cNvSpPr>
          <p:nvPr/>
        </p:nvSpPr>
        <p:spPr bwMode="auto">
          <a:xfrm>
            <a:off x="457200" y="1524000"/>
            <a:ext cx="82296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800" dirty="0" smtClean="0"/>
              <a:t>Modules provided by the Plastimatch library</a:t>
            </a:r>
          </a:p>
          <a:p>
            <a:r>
              <a:rPr lang="en-CA" sz="2800" dirty="0" smtClean="0"/>
              <a:t>Proton dose computation (coming soon)</a:t>
            </a:r>
            <a:endParaRPr lang="en-CA" i="1" dirty="0" smtClean="0"/>
          </a:p>
          <a:p>
            <a:r>
              <a:rPr lang="en-CA" sz="2800" dirty="0" smtClean="0"/>
              <a:t>Registration</a:t>
            </a:r>
          </a:p>
          <a:p>
            <a:pPr lvl="1"/>
            <a:r>
              <a:rPr lang="en-CA" dirty="0" err="1"/>
              <a:t>BSpline</a:t>
            </a:r>
            <a:r>
              <a:rPr lang="en-CA" dirty="0"/>
              <a:t> </a:t>
            </a:r>
            <a:r>
              <a:rPr lang="en-CA" dirty="0" smtClean="0"/>
              <a:t>deformable registration</a:t>
            </a:r>
            <a:endParaRPr lang="en-CA" sz="1800" dirty="0"/>
          </a:p>
          <a:p>
            <a:pPr lvl="1"/>
            <a:r>
              <a:rPr lang="en-CA" dirty="0" smtClean="0"/>
              <a:t>LANDWARP landmark deformable registration</a:t>
            </a:r>
          </a:p>
          <a:p>
            <a:pPr lvl="1"/>
            <a:r>
              <a:rPr lang="en-CA" dirty="0" smtClean="0"/>
              <a:t>XFORMWARP Warping with transform</a:t>
            </a:r>
            <a:endParaRPr lang="en-CA" dirty="0"/>
          </a:p>
        </p:txBody>
      </p:sp>
    </p:spTree>
    <p:extLst>
      <p:ext uri="{BB962C8B-B14F-4D97-AF65-F5344CB8AC3E}">
        <p14:creationId xmlns:p14="http://schemas.microsoft.com/office/powerpoint/2010/main" val="17126500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C:\Users\lasso\Desktop\AutoTest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3124200"/>
            <a:ext cx="4014180" cy="2390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24</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13" name="Title 1"/>
          <p:cNvSpPr txBox="1">
            <a:spLocks/>
          </p:cNvSpPr>
          <p:nvPr/>
        </p:nvSpPr>
        <p:spPr>
          <a:xfrm>
            <a:off x="457200" y="57150"/>
            <a:ext cx="8229600" cy="93345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Software quality</a:t>
            </a:r>
            <a:endParaRPr lang="en-CA" b="1" dirty="0">
              <a:solidFill>
                <a:schemeClr val="tx2"/>
              </a:solidFill>
            </a:endParaRPr>
          </a:p>
        </p:txBody>
      </p:sp>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905000"/>
            <a:ext cx="4696759" cy="2926080"/>
          </a:xfrm>
          <a:prstGeom prst="rect">
            <a:avLst/>
          </a:prstGeom>
          <a:ln w="9525">
            <a:solidFill>
              <a:schemeClr val="accent1">
                <a:lumMod val="60000"/>
                <a:lumOff val="40000"/>
              </a:schemeClr>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16" name="Content Placeholder 2"/>
          <p:cNvSpPr txBox="1">
            <a:spLocks/>
          </p:cNvSpPr>
          <p:nvPr/>
        </p:nvSpPr>
        <p:spPr>
          <a:xfrm>
            <a:off x="228600" y="923925"/>
            <a:ext cx="8382000" cy="89535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Extensive automatic testing done on multiple platforms every night</a:t>
            </a:r>
          </a:p>
          <a:p>
            <a:r>
              <a:rPr lang="en-CA" sz="2200" dirty="0" smtClean="0"/>
              <a:t>Validated against other software packages (Pinnacle, CERR, …)</a:t>
            </a:r>
          </a:p>
        </p:txBody>
      </p:sp>
      <p:sp>
        <p:nvSpPr>
          <p:cNvPr id="17" name="Content Placeholder 2"/>
          <p:cNvSpPr txBox="1">
            <a:spLocks/>
          </p:cNvSpPr>
          <p:nvPr/>
        </p:nvSpPr>
        <p:spPr bwMode="auto">
          <a:xfrm>
            <a:off x="1066800" y="4843161"/>
            <a:ext cx="3238725" cy="5442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CA" sz="1600" dirty="0" smtClean="0"/>
              <a:t>Automatic test infrastructure for</a:t>
            </a:r>
            <a:br>
              <a:rPr lang="en-CA" sz="1600" dirty="0" smtClean="0"/>
            </a:br>
            <a:r>
              <a:rPr lang="en-CA" sz="1600" dirty="0" smtClean="0"/>
              <a:t>automatic verification and validation</a:t>
            </a:r>
          </a:p>
        </p:txBody>
      </p:sp>
      <p:sp>
        <p:nvSpPr>
          <p:cNvPr id="18" name="Content Placeholder 2"/>
          <p:cNvSpPr txBox="1">
            <a:spLocks/>
          </p:cNvSpPr>
          <p:nvPr/>
        </p:nvSpPr>
        <p:spPr bwMode="auto">
          <a:xfrm>
            <a:off x="4586489" y="5464026"/>
            <a:ext cx="4422779" cy="6096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CA" sz="1600" dirty="0" smtClean="0"/>
              <a:t>Test results reported to the web-based dashboard</a:t>
            </a:r>
          </a:p>
          <a:p>
            <a:pPr marL="0" indent="0" algn="ctr">
              <a:buNone/>
            </a:pPr>
            <a:r>
              <a:rPr lang="en-CA" sz="1600" dirty="0">
                <a:hlinkClick r:id="rId5"/>
              </a:rPr>
              <a:t>http://slicer.cdash.org/index.php?project=Slicer4</a:t>
            </a:r>
            <a:endParaRPr lang="en-CA" sz="1600" dirty="0" smtClean="0"/>
          </a:p>
        </p:txBody>
      </p:sp>
      <p:sp>
        <p:nvSpPr>
          <p:cNvPr id="19" name="Circular Arrow 18"/>
          <p:cNvSpPr/>
          <p:nvPr/>
        </p:nvSpPr>
        <p:spPr>
          <a:xfrm>
            <a:off x="4791075" y="2863241"/>
            <a:ext cx="1123950" cy="1168908"/>
          </a:xfrm>
          <a:prstGeom prst="circular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419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smtClean="0"/>
              <a:t>- </a:t>
            </a:r>
            <a:fld id="{CF70E430-998E-4908-836F-E9BC2B613AC2}" type="slidenum">
              <a:rPr lang="en-US" smtClean="0"/>
              <a:pPr algn="ctr">
                <a:defRPr/>
              </a:pPr>
              <a:t>25</a:t>
            </a:fld>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2013</a:t>
            </a:r>
            <a:endParaRPr lang="en-US" dirty="0"/>
          </a:p>
        </p:txBody>
      </p:sp>
      <p:sp>
        <p:nvSpPr>
          <p:cNvPr id="5" name="Title 1"/>
          <p:cNvSpPr txBox="1">
            <a:spLocks/>
          </p:cNvSpPr>
          <p:nvPr/>
        </p:nvSpPr>
        <p:spPr>
          <a:xfrm>
            <a:off x="457200" y="57150"/>
            <a:ext cx="8229600" cy="923925"/>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Example use case</a:t>
            </a:r>
            <a:endParaRPr lang="en-CA" b="1" dirty="0">
              <a:solidFill>
                <a:schemeClr val="tx2"/>
              </a:solidFill>
            </a:endParaRPr>
          </a:p>
        </p:txBody>
      </p:sp>
      <p:sp>
        <p:nvSpPr>
          <p:cNvPr id="6" name="Content Placeholder 2"/>
          <p:cNvSpPr txBox="1">
            <a:spLocks/>
          </p:cNvSpPr>
          <p:nvPr/>
        </p:nvSpPr>
        <p:spPr>
          <a:xfrm>
            <a:off x="202019" y="1524000"/>
            <a:ext cx="2693581" cy="76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Import, load and visualize data</a:t>
            </a:r>
          </a:p>
        </p:txBody>
      </p:sp>
      <p:sp>
        <p:nvSpPr>
          <p:cNvPr id="7" name="Content Placeholder 2"/>
          <p:cNvSpPr txBox="1">
            <a:spLocks/>
          </p:cNvSpPr>
          <p:nvPr/>
        </p:nvSpPr>
        <p:spPr bwMode="auto">
          <a:xfrm>
            <a:off x="228600" y="962025"/>
            <a:ext cx="8610600" cy="5391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200" dirty="0" smtClean="0"/>
              <a:t>Use case: Evaluate the effectiveness of RT plan adaptation</a:t>
            </a:r>
          </a:p>
        </p:txBody>
      </p:sp>
      <p:sp>
        <p:nvSpPr>
          <p:cNvPr id="8" name="Content Placeholder 2"/>
          <p:cNvSpPr txBox="1">
            <a:spLocks/>
          </p:cNvSpPr>
          <p:nvPr/>
        </p:nvSpPr>
        <p:spPr bwMode="auto">
          <a:xfrm>
            <a:off x="207334" y="4898067"/>
            <a:ext cx="8610600" cy="4253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Compute and display DVH for all methods</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5472" y="1508760"/>
            <a:ext cx="5262728" cy="32918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Content Placeholder 2"/>
          <p:cNvSpPr txBox="1">
            <a:spLocks/>
          </p:cNvSpPr>
          <p:nvPr/>
        </p:nvSpPr>
        <p:spPr>
          <a:xfrm>
            <a:off x="202019" y="2228850"/>
            <a:ext cx="2693581" cy="2300287"/>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Register day 1 CT with day 2 CT</a:t>
            </a:r>
          </a:p>
          <a:p>
            <a:pPr lvl="1"/>
            <a:r>
              <a:rPr lang="en-CA" sz="2200" dirty="0" smtClean="0"/>
              <a:t>Rigid</a:t>
            </a:r>
          </a:p>
          <a:p>
            <a:pPr lvl="1"/>
            <a:r>
              <a:rPr lang="en-CA" sz="2200" dirty="0" err="1" smtClean="0"/>
              <a:t>Bspline</a:t>
            </a:r>
            <a:endParaRPr lang="en-CA" sz="2200" dirty="0" smtClean="0"/>
          </a:p>
          <a:p>
            <a:r>
              <a:rPr lang="en-CA" sz="2200" dirty="0"/>
              <a:t>Resample </a:t>
            </a:r>
            <a:r>
              <a:rPr lang="en-CA" sz="2200" dirty="0" smtClean="0"/>
              <a:t>day 2 </a:t>
            </a:r>
            <a:r>
              <a:rPr lang="en-CA" sz="2200" dirty="0"/>
              <a:t>dose using </a:t>
            </a:r>
            <a:r>
              <a:rPr lang="en-CA" sz="2200" dirty="0" smtClean="0"/>
              <a:t>results</a:t>
            </a:r>
            <a:endParaRPr lang="en-CA" sz="2200" dirty="0"/>
          </a:p>
        </p:txBody>
      </p:sp>
      <p:sp>
        <p:nvSpPr>
          <p:cNvPr id="16" name="Content Placeholder 2"/>
          <p:cNvSpPr txBox="1">
            <a:spLocks/>
          </p:cNvSpPr>
          <p:nvPr/>
        </p:nvSpPr>
        <p:spPr>
          <a:xfrm>
            <a:off x="200025" y="4476751"/>
            <a:ext cx="2693581" cy="421316"/>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Accumulate doses</a:t>
            </a:r>
          </a:p>
          <a:p>
            <a:endParaRPr lang="en-CA" sz="2200" dirty="0" smtClean="0"/>
          </a:p>
        </p:txBody>
      </p:sp>
      <p:sp>
        <p:nvSpPr>
          <p:cNvPr id="17" name="Content Placeholder 2"/>
          <p:cNvSpPr txBox="1">
            <a:spLocks/>
          </p:cNvSpPr>
          <p:nvPr/>
        </p:nvSpPr>
        <p:spPr bwMode="auto">
          <a:xfrm>
            <a:off x="200025" y="5323368"/>
            <a:ext cx="8610600" cy="8045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Compare DVH curves and metrics for target</a:t>
            </a:r>
            <a:br>
              <a:rPr lang="en-CA" sz="2200" dirty="0" smtClean="0"/>
            </a:br>
            <a:r>
              <a:rPr lang="en-CA" sz="2200" dirty="0" smtClean="0"/>
              <a:t>volume and organs at risk</a:t>
            </a:r>
          </a:p>
        </p:txBody>
      </p:sp>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5472" y="1508760"/>
            <a:ext cx="5262728"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1281" y="1508760"/>
            <a:ext cx="5231109"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676400"/>
            <a:ext cx="2940946" cy="289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95472" y="1508760"/>
            <a:ext cx="5231110"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3275" y="1657350"/>
            <a:ext cx="4986338" cy="30263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7075" y="1666069"/>
            <a:ext cx="5105400" cy="303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67075" y="1569413"/>
            <a:ext cx="5119200" cy="315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256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500"/>
                                        <p:tgtEl>
                                          <p:spTgt spid="205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2"/>
                                        </p:tgtEl>
                                        <p:attrNameLst>
                                          <p:attrName>style.visibility</p:attrName>
                                        </p:attrNameLst>
                                      </p:cBhvr>
                                      <p:to>
                                        <p:strVal val="visible"/>
                                      </p:to>
                                    </p:set>
                                    <p:animEffect transition="in" filter="fade">
                                      <p:cBhvr>
                                        <p:cTn id="20" dur="500"/>
                                        <p:tgtEl>
                                          <p:spTgt spid="205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53"/>
                                        </p:tgtEl>
                                        <p:attrNameLst>
                                          <p:attrName>style.visibility</p:attrName>
                                        </p:attrNameLst>
                                      </p:cBhvr>
                                      <p:to>
                                        <p:strVal val="visible"/>
                                      </p:to>
                                    </p:set>
                                    <p:animEffect transition="in" filter="fade">
                                      <p:cBhvr>
                                        <p:cTn id="28" dur="500"/>
                                        <p:tgtEl>
                                          <p:spTgt spid="20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4"/>
                                        </p:tgtEl>
                                        <p:attrNameLst>
                                          <p:attrName>style.visibility</p:attrName>
                                        </p:attrNameLst>
                                      </p:cBhvr>
                                      <p:to>
                                        <p:strVal val="visible"/>
                                      </p:to>
                                    </p:set>
                                    <p:animEffect transition="in" filter="fade">
                                      <p:cBhvr>
                                        <p:cTn id="36" dur="500"/>
                                        <p:tgtEl>
                                          <p:spTgt spid="205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2055"/>
                                        </p:tgtEl>
                                        <p:attrNameLst>
                                          <p:attrName>style.visibility</p:attrName>
                                        </p:attrNameLst>
                                      </p:cBhvr>
                                      <p:to>
                                        <p:strVal val="visible"/>
                                      </p:to>
                                    </p:set>
                                    <p:animEffect transition="in" filter="fade">
                                      <p:cBhvr>
                                        <p:cTn id="44" dur="500"/>
                                        <p:tgtEl>
                                          <p:spTgt spid="2055"/>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2056"/>
                                        </p:tgtEl>
                                        <p:attrNameLst>
                                          <p:attrName>style.visibility</p:attrName>
                                        </p:attrNameLst>
                                      </p:cBhvr>
                                      <p:to>
                                        <p:strVal val="visible"/>
                                      </p:to>
                                    </p:set>
                                    <p:anim calcmode="lin" valueType="num">
                                      <p:cBhvr>
                                        <p:cTn id="49" dur="1000" fill="hold"/>
                                        <p:tgtEl>
                                          <p:spTgt spid="2056"/>
                                        </p:tgtEl>
                                        <p:attrNameLst>
                                          <p:attrName>ppt_w</p:attrName>
                                        </p:attrNameLst>
                                      </p:cBhvr>
                                      <p:tavLst>
                                        <p:tav tm="0">
                                          <p:val>
                                            <p:fltVal val="0"/>
                                          </p:val>
                                        </p:tav>
                                        <p:tav tm="100000">
                                          <p:val>
                                            <p:strVal val="#ppt_w"/>
                                          </p:val>
                                        </p:tav>
                                      </p:tavLst>
                                    </p:anim>
                                    <p:anim calcmode="lin" valueType="num">
                                      <p:cBhvr>
                                        <p:cTn id="50" dur="1000" fill="hold"/>
                                        <p:tgtEl>
                                          <p:spTgt spid="2056"/>
                                        </p:tgtEl>
                                        <p:attrNameLst>
                                          <p:attrName>ppt_h</p:attrName>
                                        </p:attrNameLst>
                                      </p:cBhvr>
                                      <p:tavLst>
                                        <p:tav tm="0">
                                          <p:val>
                                            <p:fltVal val="0"/>
                                          </p:val>
                                        </p:tav>
                                        <p:tav tm="100000">
                                          <p:val>
                                            <p:strVal val="#ppt_h"/>
                                          </p:val>
                                        </p:tav>
                                      </p:tavLst>
                                    </p:anim>
                                    <p:animEffect transition="in" filter="fade">
                                      <p:cBhvr>
                                        <p:cTn id="51" dur="1000"/>
                                        <p:tgtEl>
                                          <p:spTgt spid="2056"/>
                                        </p:tgtEl>
                                      </p:cBhvr>
                                    </p:animEffect>
                                  </p:childTnLst>
                                </p:cTn>
                              </p:par>
                              <p:par>
                                <p:cTn id="52" presetID="42" presetClass="path" presetSubtype="0" accel="50000" decel="50000" fill="hold" nodeType="withEffect">
                                  <p:stCondLst>
                                    <p:cond delay="0"/>
                                  </p:stCondLst>
                                  <p:childTnLst>
                                    <p:animMotion origin="layout" path="M 0.22187 -0.16412 L 1.66667E-6 -3.7037E-7 " pathEditMode="relative" rAng="0" ptsTypes="AA">
                                      <p:cBhvr>
                                        <p:cTn id="53" dur="1000" fill="hold"/>
                                        <p:tgtEl>
                                          <p:spTgt spid="2056"/>
                                        </p:tgtEl>
                                        <p:attrNameLst>
                                          <p:attrName>ppt_x</p:attrName>
                                          <p:attrName>ppt_y</p:attrName>
                                        </p:attrNameLst>
                                      </p:cBhvr>
                                      <p:rCtr x="-11094" y="8194"/>
                                    </p:animMotion>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57"/>
                                        </p:tgtEl>
                                        <p:attrNameLst>
                                          <p:attrName>style.visibility</p:attrName>
                                        </p:attrNameLst>
                                      </p:cBhvr>
                                      <p:to>
                                        <p:strVal val="visible"/>
                                      </p:to>
                                    </p:set>
                                    <p:animEffect transition="in" filter="fade">
                                      <p:cBhvr>
                                        <p:cTn id="61"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5" grpId="0"/>
      <p:bldP spid="16"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228600" y="948068"/>
            <a:ext cx="8610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Collection of RT-specific modules, includes</a:t>
            </a:r>
          </a:p>
          <a:p>
            <a:r>
              <a:rPr lang="en-CA" sz="2200" dirty="0" smtClean="0"/>
              <a:t>Distributed as a 3D Slicer extension: can be downloaded, installed, upgraded using the extension manager in Slicer</a:t>
            </a:r>
          </a:p>
        </p:txBody>
      </p:sp>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26</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228600" y="47626"/>
            <a:ext cx="8686800" cy="9906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SlicerRT extension for 3D Slicer</a:t>
            </a:r>
            <a:endParaRPr lang="en-CA" b="1" dirty="0">
              <a:solidFill>
                <a:schemeClr val="tx2"/>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164664"/>
            <a:ext cx="5486400" cy="38338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p:cNvSpPr txBox="1">
            <a:spLocks/>
          </p:cNvSpPr>
          <p:nvPr/>
        </p:nvSpPr>
        <p:spPr bwMode="auto">
          <a:xfrm>
            <a:off x="2391751" y="5867400"/>
            <a:ext cx="4328857" cy="314876"/>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CA" sz="1600" dirty="0" err="1" smtClean="0"/>
              <a:t>SlicerRT</a:t>
            </a:r>
            <a:r>
              <a:rPr lang="en-CA" sz="1600" dirty="0" smtClean="0"/>
              <a:t> extension in the 3D Slicer app store (free)</a:t>
            </a:r>
          </a:p>
        </p:txBody>
      </p:sp>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8622" y="1066547"/>
            <a:ext cx="1493044" cy="28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0852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27</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smtClean="0">
                <a:solidFill>
                  <a:schemeClr val="tx2"/>
                </a:solidFill>
              </a:rPr>
              <a:t>Next steps</a:t>
            </a:r>
            <a:endParaRPr lang="en-CA" b="1" dirty="0">
              <a:solidFill>
                <a:schemeClr val="tx2"/>
              </a:solidFill>
            </a:endParaRPr>
          </a:p>
        </p:txBody>
      </p:sp>
      <p:sp>
        <p:nvSpPr>
          <p:cNvPr id="5" name="Content Placeholder 2"/>
          <p:cNvSpPr txBox="1">
            <a:spLocks/>
          </p:cNvSpPr>
          <p:nvPr/>
        </p:nvSpPr>
        <p:spPr>
          <a:xfrm>
            <a:off x="228600" y="1143000"/>
            <a:ext cx="4572000" cy="4191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200" dirty="0" smtClean="0"/>
              <a:t>Enhancements planned for</a:t>
            </a:r>
            <a:br>
              <a:rPr lang="en-CA" sz="2200" dirty="0" smtClean="0"/>
            </a:br>
            <a:r>
              <a:rPr lang="en-CA" sz="2200" dirty="0" smtClean="0"/>
              <a:t>the next 6 months:</a:t>
            </a:r>
          </a:p>
          <a:p>
            <a:r>
              <a:rPr lang="en-CA" sz="2200" dirty="0" smtClean="0"/>
              <a:t>Patient Hierarchy</a:t>
            </a:r>
          </a:p>
          <a:p>
            <a:r>
              <a:rPr lang="en-CA" sz="2200" dirty="0" smtClean="0"/>
              <a:t>DICOM-RT export</a:t>
            </a:r>
          </a:p>
          <a:p>
            <a:r>
              <a:rPr lang="en-CA" sz="2200" dirty="0" err="1" smtClean="0"/>
              <a:t>Matlab</a:t>
            </a:r>
            <a:r>
              <a:rPr lang="en-CA" sz="2200" dirty="0" smtClean="0"/>
              <a:t> bridge interface:</a:t>
            </a:r>
            <a:br>
              <a:rPr lang="en-CA" sz="2200" dirty="0" smtClean="0"/>
            </a:br>
            <a:r>
              <a:rPr lang="en-CA" sz="2200" dirty="0" smtClean="0"/>
              <a:t>execute </a:t>
            </a:r>
            <a:r>
              <a:rPr lang="en-CA" sz="2200" dirty="0" err="1" smtClean="0"/>
              <a:t>Matlab</a:t>
            </a:r>
            <a:r>
              <a:rPr lang="en-CA" sz="2200" dirty="0" smtClean="0"/>
              <a:t> functions</a:t>
            </a:r>
            <a:br>
              <a:rPr lang="en-CA" sz="2200" dirty="0" smtClean="0"/>
            </a:br>
            <a:r>
              <a:rPr lang="en-CA" sz="2200" dirty="0" smtClean="0"/>
              <a:t>from 3D Slicer</a:t>
            </a:r>
          </a:p>
          <a:p>
            <a:r>
              <a:rPr lang="en-CA" sz="2200" dirty="0" smtClean="0"/>
              <a:t>Digitally reconstructed radiograph</a:t>
            </a:r>
          </a:p>
          <a:p>
            <a:r>
              <a:rPr lang="en-CA" sz="2200" dirty="0" smtClean="0"/>
              <a:t>Support CERR </a:t>
            </a:r>
            <a:r>
              <a:rPr lang="en-CA" sz="2200" dirty="0" err="1" smtClean="0"/>
              <a:t>PlanC</a:t>
            </a:r>
            <a:r>
              <a:rPr lang="en-CA" sz="2200" dirty="0" smtClean="0"/>
              <a:t> format</a:t>
            </a:r>
          </a:p>
          <a:p>
            <a:r>
              <a:rPr lang="en-CA" sz="2200" dirty="0" smtClean="0"/>
              <a:t>Scripting examples</a:t>
            </a:r>
          </a:p>
          <a:p>
            <a:r>
              <a:rPr lang="en-CA" sz="2200" dirty="0" smtClean="0"/>
              <a:t>More testing and validation</a:t>
            </a:r>
          </a:p>
        </p:txBody>
      </p:sp>
      <p:sp>
        <p:nvSpPr>
          <p:cNvPr id="6" name="Content Placeholder 2"/>
          <p:cNvSpPr txBox="1">
            <a:spLocks/>
          </p:cNvSpPr>
          <p:nvPr/>
        </p:nvSpPr>
        <p:spPr bwMode="auto">
          <a:xfrm>
            <a:off x="228600" y="5562600"/>
            <a:ext cx="83820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200" dirty="0" smtClean="0"/>
              <a:t>Detailed plan: </a:t>
            </a:r>
            <a:r>
              <a:rPr lang="en-CA" sz="2200" dirty="0" smtClean="0">
                <a:hlinkClick r:id="rId3"/>
              </a:rPr>
              <a:t>https://www.assembla.com/spaces/slicerrt/tickets</a:t>
            </a:r>
            <a:endParaRPr lang="en-CA" sz="2200" dirty="0" smtClean="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023027"/>
            <a:ext cx="3926958" cy="39503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134898" y="4934239"/>
            <a:ext cx="3281795" cy="63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indent="0" algn="ctr">
              <a:buFont typeface="Arial" charset="0"/>
              <a:buNone/>
            </a:pPr>
            <a:r>
              <a:rPr lang="en-CA" sz="1600" dirty="0" smtClean="0"/>
              <a:t>Current radiotherapy modules (including work-in-progress modules)</a:t>
            </a:r>
            <a:endParaRPr lang="en-CA" sz="1600" dirty="0"/>
          </a:p>
        </p:txBody>
      </p:sp>
    </p:spTree>
    <p:extLst>
      <p:ext uri="{BB962C8B-B14F-4D97-AF65-F5344CB8AC3E}">
        <p14:creationId xmlns:p14="http://schemas.microsoft.com/office/powerpoint/2010/main" val="27739586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28</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762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Thank you!</a:t>
            </a:r>
            <a:endParaRPr lang="en-CA" b="1" dirty="0">
              <a:solidFill>
                <a:schemeClr val="tx2"/>
              </a:solidFill>
            </a:endParaRPr>
          </a:p>
        </p:txBody>
      </p:sp>
      <p:sp>
        <p:nvSpPr>
          <p:cNvPr id="5" name="Content Placeholder 2"/>
          <p:cNvSpPr txBox="1">
            <a:spLocks/>
          </p:cNvSpPr>
          <p:nvPr/>
        </p:nvSpPr>
        <p:spPr>
          <a:xfrm>
            <a:off x="249865" y="806301"/>
            <a:ext cx="8686800" cy="2286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smtClean="0"/>
              <a:t>Overview paper: Csaba Pinter, Andras Lasso, An Wang, David </a:t>
            </a:r>
            <a:r>
              <a:rPr lang="en-CA" sz="2400" dirty="0" err="1" smtClean="0"/>
              <a:t>Jaffray</a:t>
            </a:r>
            <a:r>
              <a:rPr lang="en-CA" sz="2400" dirty="0" smtClean="0"/>
              <a:t>, and Gabor Fichtinger, “SlicerRT: Radiation therapy research toolkit for 3D Slicer”, Med. Phys. 39 (10), October 2012</a:t>
            </a:r>
          </a:p>
          <a:p>
            <a:r>
              <a:rPr lang="en-CA" sz="2400" dirty="0" smtClean="0"/>
              <a:t>Project homepage: </a:t>
            </a:r>
            <a:r>
              <a:rPr lang="en-CA" sz="2400" dirty="0" smtClean="0">
                <a:hlinkClick r:id="rId3"/>
              </a:rPr>
              <a:t>http://www.SlicerRT.org/</a:t>
            </a:r>
            <a:endParaRPr lang="en-CA" sz="2400" dirty="0" smtClean="0"/>
          </a:p>
          <a:p>
            <a:r>
              <a:rPr lang="en-CA" sz="2400" dirty="0" smtClean="0"/>
              <a:t>Contact: Csaba Pinter (</a:t>
            </a:r>
            <a:r>
              <a:rPr lang="en-CA" sz="2400" dirty="0" smtClean="0">
                <a:hlinkClick r:id="rId4"/>
              </a:rPr>
              <a:t>pinter@cs.queensu.ca</a:t>
            </a:r>
            <a:r>
              <a:rPr lang="en-CA" sz="2400" dirty="0" smtClean="0"/>
              <a:t>)</a:t>
            </a:r>
            <a:endParaRPr lang="en-CA" sz="2400" dirty="0"/>
          </a:p>
        </p:txBody>
      </p:sp>
      <p:pic>
        <p:nvPicPr>
          <p:cNvPr id="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560" b="2766"/>
          <a:stretch/>
        </p:blipFill>
        <p:spPr bwMode="auto">
          <a:xfrm>
            <a:off x="1426534" y="3048000"/>
            <a:ext cx="6282027" cy="31292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281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59"/>
          <p:cNvSpPr/>
          <p:nvPr/>
        </p:nvSpPr>
        <p:spPr>
          <a:xfrm>
            <a:off x="4114800" y="762000"/>
            <a:ext cx="4800600" cy="4310017"/>
          </a:xfrm>
          <a:prstGeom prst="ellipse">
            <a:avLst/>
          </a:prstGeom>
          <a:solidFill>
            <a:schemeClr val="accent1">
              <a:alpha val="3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3</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33" name="Oval 32"/>
          <p:cNvSpPr/>
          <p:nvPr/>
        </p:nvSpPr>
        <p:spPr>
          <a:xfrm>
            <a:off x="161926" y="762000"/>
            <a:ext cx="4301976" cy="4310017"/>
          </a:xfrm>
          <a:prstGeom prst="ellipse">
            <a:avLst/>
          </a:prstGeom>
          <a:solidFill>
            <a:schemeClr val="accent1">
              <a:alpha val="3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2158044" y="2819400"/>
            <a:ext cx="4301976" cy="3624217"/>
          </a:xfrm>
          <a:prstGeom prst="ellipse">
            <a:avLst/>
          </a:prstGeom>
          <a:solidFill>
            <a:schemeClr val="accent1">
              <a:alpha val="3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itle 1"/>
          <p:cNvSpPr>
            <a:spLocks noGrp="1"/>
          </p:cNvSpPr>
          <p:nvPr>
            <p:ph type="title"/>
          </p:nvPr>
        </p:nvSpPr>
        <p:spPr>
          <a:xfrm>
            <a:off x="457200" y="-38100"/>
            <a:ext cx="8229600" cy="838200"/>
          </a:xfrm>
        </p:spPr>
        <p:txBody>
          <a:bodyPr/>
          <a:lstStyle/>
          <a:p>
            <a:r>
              <a:rPr lang="en-CA" b="1" dirty="0" smtClean="0">
                <a:solidFill>
                  <a:schemeClr val="tx2"/>
                </a:solidFill>
              </a:rPr>
              <a:t>Motivation behind SlicerRT</a:t>
            </a:r>
            <a:endParaRPr lang="en-CA" b="1" dirty="0">
              <a:solidFill>
                <a:schemeClr val="tx2"/>
              </a:solidFill>
            </a:endParaRPr>
          </a:p>
        </p:txBody>
      </p:sp>
      <p:sp>
        <p:nvSpPr>
          <p:cNvPr id="36" name="Content Placeholder 2"/>
          <p:cNvSpPr>
            <a:spLocks noGrp="1"/>
          </p:cNvSpPr>
          <p:nvPr>
            <p:ph idx="1"/>
          </p:nvPr>
        </p:nvSpPr>
        <p:spPr>
          <a:xfrm>
            <a:off x="438379" y="1077501"/>
            <a:ext cx="3752621" cy="751299"/>
          </a:xfr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marL="0" indent="0" algn="ctr" eaLnBrk="1" fontAlgn="auto" hangingPunct="1">
              <a:spcAft>
                <a:spcPts val="0"/>
              </a:spcAft>
              <a:buNone/>
            </a:pPr>
            <a:r>
              <a:rPr lang="en-CA" sz="2200" b="1" dirty="0" smtClean="0">
                <a:solidFill>
                  <a:schemeClr val="tx1"/>
                </a:solidFill>
              </a:rPr>
              <a:t>Commercial treatment planning systems (TPS)</a:t>
            </a:r>
            <a:endParaRPr lang="en-CA" sz="2200" b="1" dirty="0">
              <a:solidFill>
                <a:schemeClr val="tx1"/>
              </a:solidFill>
            </a:endParaRPr>
          </a:p>
        </p:txBody>
      </p:sp>
      <p:sp>
        <p:nvSpPr>
          <p:cNvPr id="37" name="Content Placeholder 2"/>
          <p:cNvSpPr txBox="1">
            <a:spLocks/>
          </p:cNvSpPr>
          <p:nvPr/>
        </p:nvSpPr>
        <p:spPr bwMode="auto">
          <a:xfrm>
            <a:off x="4509655" y="1068733"/>
            <a:ext cx="3948545" cy="760067"/>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eaLnBrk="1" fontAlgn="auto" hangingPunct="1">
              <a:spcBef>
                <a:spcPct val="20000"/>
              </a:spcBef>
              <a:spcAft>
                <a:spcPts val="0"/>
              </a:spcAft>
              <a:buFont typeface="Arial" charset="0"/>
              <a:buNone/>
              <a:defRPr sz="2400">
                <a:solidFill>
                  <a:schemeClr val="tx1"/>
                </a:solidFill>
              </a:defRPr>
            </a:lvl1pPr>
            <a:lvl2pPr indent="0" algn="ctr" eaLnBrk="0" hangingPunct="0">
              <a:spcBef>
                <a:spcPct val="20000"/>
              </a:spcBef>
              <a:buFont typeface="Arial" charset="0"/>
              <a:buNone/>
              <a:defRPr sz="2800">
                <a:solidFill>
                  <a:schemeClr val="tx1">
                    <a:tint val="75000"/>
                  </a:schemeClr>
                </a:solidFill>
              </a:defRPr>
            </a:lvl2pPr>
            <a:lvl3pPr indent="0" algn="ctr" eaLnBrk="0" hangingPunct="0">
              <a:spcBef>
                <a:spcPct val="20000"/>
              </a:spcBef>
              <a:buFont typeface="Arial" charset="0"/>
              <a:buNone/>
              <a:defRPr sz="2400">
                <a:solidFill>
                  <a:schemeClr val="tx1">
                    <a:tint val="75000"/>
                  </a:schemeClr>
                </a:solidFill>
              </a:defRPr>
            </a:lvl3pPr>
            <a:lvl4pPr indent="0" algn="ctr" eaLnBrk="0" hangingPunct="0">
              <a:spcBef>
                <a:spcPct val="20000"/>
              </a:spcBef>
              <a:buFont typeface="Arial" charset="0"/>
              <a:buNone/>
              <a:defRPr sz="2000">
                <a:solidFill>
                  <a:schemeClr val="tx1">
                    <a:tint val="75000"/>
                  </a:schemeClr>
                </a:solidFill>
              </a:defRPr>
            </a:lvl4pPr>
            <a:lvl5pPr indent="0" algn="ctr" eaLnBrk="0" hangingPunct="0">
              <a:spcBef>
                <a:spcPct val="20000"/>
              </a:spcBef>
              <a:buFont typeface="Arial" charset="0"/>
              <a:buNone/>
              <a:defRPr sz="2000">
                <a:solidFill>
                  <a:schemeClr val="tx1">
                    <a:tint val="75000"/>
                  </a:schemeClr>
                </a:solidFill>
              </a:defRPr>
            </a:lvl5pPr>
            <a:lvl6pPr indent="0" algn="ctr">
              <a:spcBef>
                <a:spcPct val="20000"/>
              </a:spcBef>
              <a:buFont typeface="Arial" pitchFamily="34" charset="0"/>
              <a:buNone/>
              <a:defRPr sz="2000">
                <a:solidFill>
                  <a:schemeClr val="tx1">
                    <a:tint val="75000"/>
                  </a:schemeClr>
                </a:solidFill>
              </a:defRPr>
            </a:lvl6pPr>
            <a:lvl7pPr indent="0" algn="ctr">
              <a:spcBef>
                <a:spcPct val="20000"/>
              </a:spcBef>
              <a:buFont typeface="Arial" pitchFamily="34" charset="0"/>
              <a:buNone/>
              <a:defRPr sz="2000">
                <a:solidFill>
                  <a:schemeClr val="tx1">
                    <a:tint val="75000"/>
                  </a:schemeClr>
                </a:solidFill>
              </a:defRPr>
            </a:lvl7pPr>
            <a:lvl8pPr indent="0" algn="ctr">
              <a:spcBef>
                <a:spcPct val="20000"/>
              </a:spcBef>
              <a:buFont typeface="Arial" pitchFamily="34" charset="0"/>
              <a:buNone/>
              <a:defRPr sz="2000">
                <a:solidFill>
                  <a:schemeClr val="tx1">
                    <a:tint val="75000"/>
                  </a:schemeClr>
                </a:solidFill>
              </a:defRPr>
            </a:lvl8pPr>
            <a:lvl9pPr indent="0" algn="ctr">
              <a:spcBef>
                <a:spcPct val="20000"/>
              </a:spcBef>
              <a:buFont typeface="Arial" pitchFamily="34" charset="0"/>
              <a:buNone/>
              <a:defRPr sz="2000">
                <a:solidFill>
                  <a:schemeClr val="tx1">
                    <a:tint val="75000"/>
                  </a:schemeClr>
                </a:solidFill>
              </a:defRPr>
            </a:lvl9pPr>
          </a:lstStyle>
          <a:p>
            <a:r>
              <a:rPr lang="en-CA" sz="2200" b="1" dirty="0">
                <a:latin typeface="+mn-lt"/>
              </a:rPr>
              <a:t>Existing research tools</a:t>
            </a:r>
            <a:br>
              <a:rPr lang="en-CA" sz="2200" b="1" dirty="0">
                <a:latin typeface="+mn-lt"/>
              </a:rPr>
            </a:br>
            <a:r>
              <a:rPr lang="en-CA" sz="2200" b="1" dirty="0" smtClean="0">
                <a:latin typeface="+mn-lt"/>
              </a:rPr>
              <a:t>CERR</a:t>
            </a:r>
            <a:r>
              <a:rPr lang="en-CA" sz="2200" b="1" dirty="0">
                <a:latin typeface="+mn-lt"/>
              </a:rPr>
              <a:t>, PLUNC, </a:t>
            </a:r>
            <a:r>
              <a:rPr lang="en-CA" sz="2200" b="1" dirty="0" err="1">
                <a:latin typeface="+mn-lt"/>
              </a:rPr>
              <a:t>dicompyler</a:t>
            </a:r>
            <a:r>
              <a:rPr lang="en-CA" sz="2200" b="1" dirty="0">
                <a:latin typeface="+mn-lt"/>
              </a:rPr>
              <a:t>, etc</a:t>
            </a:r>
            <a:r>
              <a:rPr lang="en-CA" sz="2200" b="1" dirty="0" smtClean="0">
                <a:latin typeface="+mn-lt"/>
              </a:rPr>
              <a:t>.</a:t>
            </a:r>
            <a:endParaRPr lang="en-CA" sz="2200" b="1" dirty="0">
              <a:latin typeface="+mn-lt"/>
            </a:endParaRPr>
          </a:p>
        </p:txBody>
      </p:sp>
      <p:sp>
        <p:nvSpPr>
          <p:cNvPr id="38" name="TextBox 37"/>
          <p:cNvSpPr txBox="1"/>
          <p:nvPr/>
        </p:nvSpPr>
        <p:spPr>
          <a:xfrm>
            <a:off x="925572" y="1959459"/>
            <a:ext cx="1248290" cy="400110"/>
          </a:xfrm>
          <a:prstGeom prst="rect">
            <a:avLst/>
          </a:prstGeom>
          <a:noFill/>
        </p:spPr>
        <p:txBody>
          <a:bodyPr wrap="none" rtlCol="0">
            <a:spAutoFit/>
          </a:bodyPr>
          <a:lstStyle/>
          <a:p>
            <a:r>
              <a:rPr lang="en-CA" sz="2000" b="1" dirty="0" smtClean="0">
                <a:solidFill>
                  <a:srgbClr val="FF3300"/>
                </a:solidFill>
                <a:latin typeface="+mj-lt"/>
              </a:rPr>
              <a:t>Expensive</a:t>
            </a:r>
            <a:endParaRPr lang="en-CA" b="1" dirty="0">
              <a:solidFill>
                <a:srgbClr val="FF3300"/>
              </a:solidFill>
              <a:latin typeface="+mj-lt"/>
            </a:endParaRPr>
          </a:p>
        </p:txBody>
      </p:sp>
      <p:sp>
        <p:nvSpPr>
          <p:cNvPr id="39" name="TextBox 38"/>
          <p:cNvSpPr txBox="1"/>
          <p:nvPr/>
        </p:nvSpPr>
        <p:spPr>
          <a:xfrm>
            <a:off x="2819400" y="2209800"/>
            <a:ext cx="891591"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r>
              <a:rPr lang="en-CA" dirty="0"/>
              <a:t>Closed</a:t>
            </a:r>
          </a:p>
        </p:txBody>
      </p:sp>
      <p:sp>
        <p:nvSpPr>
          <p:cNvPr id="40" name="TextBox 39"/>
          <p:cNvSpPr txBox="1"/>
          <p:nvPr/>
        </p:nvSpPr>
        <p:spPr>
          <a:xfrm>
            <a:off x="422706" y="2636399"/>
            <a:ext cx="2168094" cy="564001"/>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lnSpc>
                <a:spcPts val="1800"/>
              </a:lnSpc>
            </a:pPr>
            <a:r>
              <a:rPr lang="en-CA" dirty="0"/>
              <a:t>Cover only routine</a:t>
            </a:r>
            <a:br>
              <a:rPr lang="en-CA" dirty="0"/>
            </a:br>
            <a:r>
              <a:rPr lang="en-CA" dirty="0"/>
              <a:t>clinical procedures</a:t>
            </a:r>
          </a:p>
        </p:txBody>
      </p:sp>
      <p:sp>
        <p:nvSpPr>
          <p:cNvPr id="41" name="TextBox 40"/>
          <p:cNvSpPr txBox="1"/>
          <p:nvPr/>
        </p:nvSpPr>
        <p:spPr>
          <a:xfrm>
            <a:off x="2565687" y="4406451"/>
            <a:ext cx="849015" cy="400110"/>
          </a:xfrm>
          <a:prstGeom prst="rect">
            <a:avLst/>
          </a:prstGeom>
          <a:noFill/>
        </p:spPr>
        <p:txBody>
          <a:bodyPr wrap="none" rtlCol="0">
            <a:spAutoFit/>
          </a:bodyPr>
          <a:lstStyle/>
          <a:p>
            <a:r>
              <a:rPr lang="en-CA" sz="2000" b="1" dirty="0" smtClean="0">
                <a:solidFill>
                  <a:srgbClr val="009644"/>
                </a:solidFill>
                <a:latin typeface="+mj-lt"/>
              </a:rPr>
              <a:t>Stable</a:t>
            </a:r>
            <a:endParaRPr lang="en-CA" b="1" dirty="0">
              <a:solidFill>
                <a:srgbClr val="009644"/>
              </a:solidFill>
              <a:latin typeface="+mj-lt"/>
            </a:endParaRPr>
          </a:p>
        </p:txBody>
      </p:sp>
      <p:sp>
        <p:nvSpPr>
          <p:cNvPr id="42" name="TextBox 41"/>
          <p:cNvSpPr txBox="1"/>
          <p:nvPr/>
        </p:nvSpPr>
        <p:spPr>
          <a:xfrm>
            <a:off x="6579816" y="4417755"/>
            <a:ext cx="1131464"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r>
              <a:rPr lang="en-CA" dirty="0"/>
              <a:t>Unstable</a:t>
            </a:r>
          </a:p>
        </p:txBody>
      </p:sp>
      <p:sp>
        <p:nvSpPr>
          <p:cNvPr id="43" name="TextBox 42"/>
          <p:cNvSpPr txBox="1"/>
          <p:nvPr/>
        </p:nvSpPr>
        <p:spPr>
          <a:xfrm>
            <a:off x="2421148" y="3835878"/>
            <a:ext cx="1579278" cy="400110"/>
          </a:xfrm>
          <a:prstGeom prst="rect">
            <a:avLst/>
          </a:prstGeom>
          <a:noFill/>
        </p:spPr>
        <p:txBody>
          <a:bodyPr wrap="none" rtlCol="0">
            <a:spAutoFit/>
          </a:bodyPr>
          <a:lstStyle/>
          <a:p>
            <a:r>
              <a:rPr lang="en-CA" sz="2000" b="1" dirty="0" smtClean="0">
                <a:solidFill>
                  <a:srgbClr val="009644"/>
                </a:solidFill>
                <a:latin typeface="+mj-lt"/>
              </a:rPr>
              <a:t>User-friendly</a:t>
            </a:r>
            <a:endParaRPr lang="en-CA" b="1" dirty="0">
              <a:solidFill>
                <a:srgbClr val="009644"/>
              </a:solidFill>
              <a:latin typeface="+mj-lt"/>
            </a:endParaRPr>
          </a:p>
        </p:txBody>
      </p:sp>
      <p:sp>
        <p:nvSpPr>
          <p:cNvPr id="44" name="TextBox 43"/>
          <p:cNvSpPr txBox="1"/>
          <p:nvPr/>
        </p:nvSpPr>
        <p:spPr>
          <a:xfrm>
            <a:off x="446105" y="3409890"/>
            <a:ext cx="1729191"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r>
              <a:rPr lang="en-CA" dirty="0"/>
              <a:t>Not extensible</a:t>
            </a:r>
          </a:p>
        </p:txBody>
      </p:sp>
      <p:sp>
        <p:nvSpPr>
          <p:cNvPr id="45" name="TextBox 44"/>
          <p:cNvSpPr txBox="1"/>
          <p:nvPr/>
        </p:nvSpPr>
        <p:spPr>
          <a:xfrm>
            <a:off x="746613" y="4019490"/>
            <a:ext cx="1418145"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r>
              <a:rPr lang="en-CA" dirty="0"/>
              <a:t>Not flexible</a:t>
            </a:r>
          </a:p>
        </p:txBody>
      </p:sp>
      <p:sp>
        <p:nvSpPr>
          <p:cNvPr id="46" name="TextBox 45"/>
          <p:cNvSpPr txBox="1"/>
          <p:nvPr/>
        </p:nvSpPr>
        <p:spPr>
          <a:xfrm>
            <a:off x="6237963" y="3105090"/>
            <a:ext cx="2372637"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r>
              <a:rPr lang="en-CA" dirty="0" smtClean="0"/>
              <a:t>Poor documentation</a:t>
            </a:r>
            <a:endParaRPr lang="en-CA" dirty="0"/>
          </a:p>
        </p:txBody>
      </p:sp>
      <p:sp>
        <p:nvSpPr>
          <p:cNvPr id="47" name="TextBox 46"/>
          <p:cNvSpPr txBox="1"/>
          <p:nvPr/>
        </p:nvSpPr>
        <p:spPr>
          <a:xfrm>
            <a:off x="6334977" y="3703199"/>
            <a:ext cx="2275623" cy="564001"/>
          </a:xfrm>
          <a:prstGeom prst="rect">
            <a:avLst/>
          </a:prstGeom>
          <a:noFill/>
        </p:spPr>
        <p:txBody>
          <a:bodyPr wrap="none" rtlCol="0">
            <a:spAutoFit/>
          </a:bodyPr>
          <a:lstStyle>
            <a:defPPr>
              <a:defRPr lang="en-US"/>
            </a:defPPr>
            <a:lvl1pPr algn="ctr">
              <a:lnSpc>
                <a:spcPts val="1800"/>
              </a:lnSpc>
              <a:defRPr sz="2000" b="1">
                <a:solidFill>
                  <a:srgbClr val="FF3300"/>
                </a:solidFill>
                <a:latin typeface="+mj-lt"/>
              </a:defRPr>
            </a:lvl1pPr>
          </a:lstStyle>
          <a:p>
            <a:r>
              <a:rPr lang="en-CA" dirty="0"/>
              <a:t>Large, non-modular</a:t>
            </a:r>
            <a:br>
              <a:rPr lang="en-CA" dirty="0"/>
            </a:br>
            <a:r>
              <a:rPr lang="en-CA" dirty="0"/>
              <a:t>code base</a:t>
            </a:r>
          </a:p>
        </p:txBody>
      </p:sp>
      <p:sp>
        <p:nvSpPr>
          <p:cNvPr id="48" name="TextBox 47"/>
          <p:cNvSpPr txBox="1"/>
          <p:nvPr/>
        </p:nvSpPr>
        <p:spPr>
          <a:xfrm>
            <a:off x="4612369" y="2363634"/>
            <a:ext cx="2360774" cy="553998"/>
          </a:xfrm>
          <a:prstGeom prst="rect">
            <a:avLst/>
          </a:prstGeom>
          <a:noFill/>
        </p:spPr>
        <p:txBody>
          <a:bodyPr wrap="none" rtlCol="0">
            <a:spAutoFit/>
          </a:bodyPr>
          <a:lstStyle>
            <a:defPPr>
              <a:defRPr lang="en-US"/>
            </a:defPPr>
            <a:lvl1pPr algn="ctr">
              <a:lnSpc>
                <a:spcPts val="1800"/>
              </a:lnSpc>
              <a:defRPr sz="2000" b="1">
                <a:solidFill>
                  <a:srgbClr val="FF3300"/>
                </a:solidFill>
                <a:latin typeface="+mj-lt"/>
              </a:defRPr>
            </a:lvl1pPr>
          </a:lstStyle>
          <a:p>
            <a:r>
              <a:rPr lang="en-CA" dirty="0"/>
              <a:t>Insufficient </a:t>
            </a:r>
            <a:r>
              <a:rPr lang="en-CA" dirty="0" smtClean="0"/>
              <a:t>user and</a:t>
            </a:r>
            <a:br>
              <a:rPr lang="en-CA" dirty="0" smtClean="0"/>
            </a:br>
            <a:r>
              <a:rPr lang="en-CA" dirty="0" smtClean="0"/>
              <a:t>developer </a:t>
            </a:r>
            <a:r>
              <a:rPr lang="en-CA" dirty="0"/>
              <a:t>support</a:t>
            </a:r>
          </a:p>
        </p:txBody>
      </p:sp>
      <p:sp>
        <p:nvSpPr>
          <p:cNvPr id="49" name="TextBox 48"/>
          <p:cNvSpPr txBox="1"/>
          <p:nvPr/>
        </p:nvSpPr>
        <p:spPr>
          <a:xfrm>
            <a:off x="4648200" y="1809690"/>
            <a:ext cx="1572803"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r>
              <a:rPr lang="en-CA" dirty="0"/>
              <a:t>Inconvenient</a:t>
            </a:r>
            <a:endParaRPr lang="en-US" dirty="0"/>
          </a:p>
        </p:txBody>
      </p:sp>
      <p:sp>
        <p:nvSpPr>
          <p:cNvPr id="50" name="TextBox 49"/>
          <p:cNvSpPr txBox="1"/>
          <p:nvPr/>
        </p:nvSpPr>
        <p:spPr>
          <a:xfrm>
            <a:off x="2658914" y="3200400"/>
            <a:ext cx="1532086" cy="564001"/>
          </a:xfrm>
          <a:prstGeom prst="rect">
            <a:avLst/>
          </a:prstGeom>
          <a:noFill/>
        </p:spPr>
        <p:txBody>
          <a:bodyPr wrap="none" rtlCol="0">
            <a:spAutoFit/>
          </a:bodyPr>
          <a:lstStyle/>
          <a:p>
            <a:pPr algn="ctr">
              <a:lnSpc>
                <a:spcPts val="1800"/>
              </a:lnSpc>
            </a:pPr>
            <a:r>
              <a:rPr lang="en-CA" sz="2000" b="1" dirty="0" smtClean="0">
                <a:solidFill>
                  <a:srgbClr val="009644"/>
                </a:solidFill>
                <a:latin typeface="+mj-lt"/>
              </a:rPr>
              <a:t>Well</a:t>
            </a:r>
            <a:br>
              <a:rPr lang="en-CA" sz="2000" b="1" dirty="0" smtClean="0">
                <a:solidFill>
                  <a:srgbClr val="009644"/>
                </a:solidFill>
                <a:latin typeface="+mj-lt"/>
              </a:rPr>
            </a:br>
            <a:r>
              <a:rPr lang="en-CA" sz="2000" b="1" dirty="0" smtClean="0">
                <a:solidFill>
                  <a:srgbClr val="009644"/>
                </a:solidFill>
                <a:latin typeface="+mj-lt"/>
              </a:rPr>
              <a:t>documented</a:t>
            </a:r>
            <a:endParaRPr lang="en-CA" b="1" dirty="0">
              <a:solidFill>
                <a:srgbClr val="009644"/>
              </a:solidFill>
              <a:latin typeface="+mj-lt"/>
            </a:endParaRPr>
          </a:p>
        </p:txBody>
      </p:sp>
      <p:sp>
        <p:nvSpPr>
          <p:cNvPr id="51" name="TextBox 50"/>
          <p:cNvSpPr txBox="1"/>
          <p:nvPr/>
        </p:nvSpPr>
        <p:spPr>
          <a:xfrm>
            <a:off x="7098337" y="1893295"/>
            <a:ext cx="1336968" cy="564001"/>
          </a:xfrm>
          <a:prstGeom prst="rect">
            <a:avLst/>
          </a:prstGeom>
          <a:noFill/>
        </p:spPr>
        <p:txBody>
          <a:bodyPr wrap="none" rtlCol="0">
            <a:spAutoFit/>
          </a:bodyPr>
          <a:lstStyle>
            <a:defPPr>
              <a:defRPr lang="en-US"/>
            </a:defPPr>
            <a:lvl1pPr algn="ctr">
              <a:lnSpc>
                <a:spcPts val="1800"/>
              </a:lnSpc>
              <a:defRPr sz="2000" b="1">
                <a:solidFill>
                  <a:srgbClr val="FF3300"/>
                </a:solidFill>
                <a:latin typeface="+mj-lt"/>
              </a:defRPr>
            </a:lvl1pPr>
          </a:lstStyle>
          <a:p>
            <a:r>
              <a:rPr lang="en-CA" dirty="0"/>
              <a:t>Limited</a:t>
            </a:r>
            <a:br>
              <a:rPr lang="en-CA" dirty="0"/>
            </a:br>
            <a:r>
              <a:rPr lang="en-CA" dirty="0"/>
              <a:t>feature set</a:t>
            </a:r>
          </a:p>
        </p:txBody>
      </p:sp>
      <p:sp>
        <p:nvSpPr>
          <p:cNvPr id="52" name="TextBox 51"/>
          <p:cNvSpPr txBox="1"/>
          <p:nvPr/>
        </p:nvSpPr>
        <p:spPr>
          <a:xfrm>
            <a:off x="5181600" y="4248090"/>
            <a:ext cx="1001364" cy="400110"/>
          </a:xfrm>
          <a:prstGeom prst="rect">
            <a:avLst/>
          </a:prstGeom>
          <a:noFill/>
        </p:spPr>
        <p:txBody>
          <a:bodyPr wrap="none" rtlCol="0">
            <a:spAutoFit/>
          </a:bodyPr>
          <a:lstStyle/>
          <a:p>
            <a:r>
              <a:rPr lang="en-CA" sz="2000" b="1" dirty="0" smtClean="0">
                <a:solidFill>
                  <a:srgbClr val="009644"/>
                </a:solidFill>
                <a:latin typeface="+mj-lt"/>
              </a:rPr>
              <a:t>Flexible</a:t>
            </a:r>
            <a:endParaRPr lang="en-CA" b="1" dirty="0">
              <a:solidFill>
                <a:srgbClr val="009644"/>
              </a:solidFill>
              <a:latin typeface="+mj-lt"/>
            </a:endParaRPr>
          </a:p>
        </p:txBody>
      </p:sp>
      <p:sp>
        <p:nvSpPr>
          <p:cNvPr id="53" name="TextBox 52"/>
          <p:cNvSpPr txBox="1"/>
          <p:nvPr/>
        </p:nvSpPr>
        <p:spPr>
          <a:xfrm>
            <a:off x="4667225" y="3703199"/>
            <a:ext cx="1276375" cy="400110"/>
          </a:xfrm>
          <a:prstGeom prst="rect">
            <a:avLst/>
          </a:prstGeom>
          <a:noFill/>
        </p:spPr>
        <p:txBody>
          <a:bodyPr wrap="none" rtlCol="0">
            <a:spAutoFit/>
          </a:bodyPr>
          <a:lstStyle/>
          <a:p>
            <a:r>
              <a:rPr lang="en-CA" sz="2000" b="1" dirty="0" smtClean="0">
                <a:solidFill>
                  <a:srgbClr val="009644"/>
                </a:solidFill>
                <a:latin typeface="+mj-lt"/>
              </a:rPr>
              <a:t>Extensible</a:t>
            </a:r>
            <a:endParaRPr lang="en-CA" b="1" dirty="0">
              <a:solidFill>
                <a:srgbClr val="009644"/>
              </a:solidFill>
              <a:latin typeface="+mj-lt"/>
            </a:endParaRPr>
          </a:p>
        </p:txBody>
      </p:sp>
      <p:cxnSp>
        <p:nvCxnSpPr>
          <p:cNvPr id="54" name="Straight Connector 53"/>
          <p:cNvCxnSpPr/>
          <p:nvPr/>
        </p:nvCxnSpPr>
        <p:spPr>
          <a:xfrm flipH="1" flipV="1">
            <a:off x="489415" y="1787104"/>
            <a:ext cx="3657600" cy="105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4467740" y="1795730"/>
            <a:ext cx="4104230" cy="1052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6" name="Content Placeholder 2"/>
          <p:cNvSpPr txBox="1">
            <a:spLocks/>
          </p:cNvSpPr>
          <p:nvPr/>
        </p:nvSpPr>
        <p:spPr bwMode="auto">
          <a:xfrm>
            <a:off x="2365995" y="6019800"/>
            <a:ext cx="3948545" cy="38003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eaLnBrk="1" fontAlgn="auto" hangingPunct="1">
              <a:spcBef>
                <a:spcPct val="20000"/>
              </a:spcBef>
              <a:spcAft>
                <a:spcPts val="0"/>
              </a:spcAft>
              <a:buFont typeface="Arial" charset="0"/>
              <a:buNone/>
              <a:defRPr sz="2400">
                <a:solidFill>
                  <a:schemeClr val="tx1"/>
                </a:solidFill>
              </a:defRPr>
            </a:lvl1pPr>
            <a:lvl2pPr indent="0" algn="ctr" eaLnBrk="0" hangingPunct="0">
              <a:spcBef>
                <a:spcPct val="20000"/>
              </a:spcBef>
              <a:buFont typeface="Arial" charset="0"/>
              <a:buNone/>
              <a:defRPr sz="2800">
                <a:solidFill>
                  <a:schemeClr val="tx1">
                    <a:tint val="75000"/>
                  </a:schemeClr>
                </a:solidFill>
              </a:defRPr>
            </a:lvl2pPr>
            <a:lvl3pPr indent="0" algn="ctr" eaLnBrk="0" hangingPunct="0">
              <a:spcBef>
                <a:spcPct val="20000"/>
              </a:spcBef>
              <a:buFont typeface="Arial" charset="0"/>
              <a:buNone/>
              <a:defRPr sz="2400">
                <a:solidFill>
                  <a:schemeClr val="tx1">
                    <a:tint val="75000"/>
                  </a:schemeClr>
                </a:solidFill>
              </a:defRPr>
            </a:lvl3pPr>
            <a:lvl4pPr indent="0" algn="ctr" eaLnBrk="0" hangingPunct="0">
              <a:spcBef>
                <a:spcPct val="20000"/>
              </a:spcBef>
              <a:buFont typeface="Arial" charset="0"/>
              <a:buNone/>
              <a:defRPr sz="2000">
                <a:solidFill>
                  <a:schemeClr val="tx1">
                    <a:tint val="75000"/>
                  </a:schemeClr>
                </a:solidFill>
              </a:defRPr>
            </a:lvl4pPr>
            <a:lvl5pPr indent="0" algn="ctr" eaLnBrk="0" hangingPunct="0">
              <a:spcBef>
                <a:spcPct val="20000"/>
              </a:spcBef>
              <a:buFont typeface="Arial" charset="0"/>
              <a:buNone/>
              <a:defRPr sz="2000">
                <a:solidFill>
                  <a:schemeClr val="tx1">
                    <a:tint val="75000"/>
                  </a:schemeClr>
                </a:solidFill>
              </a:defRPr>
            </a:lvl5pPr>
            <a:lvl6pPr indent="0" algn="ctr">
              <a:spcBef>
                <a:spcPct val="20000"/>
              </a:spcBef>
              <a:buFont typeface="Arial" pitchFamily="34" charset="0"/>
              <a:buNone/>
              <a:defRPr sz="2000">
                <a:solidFill>
                  <a:schemeClr val="tx1">
                    <a:tint val="75000"/>
                  </a:schemeClr>
                </a:solidFill>
              </a:defRPr>
            </a:lvl6pPr>
            <a:lvl7pPr indent="0" algn="ctr">
              <a:spcBef>
                <a:spcPct val="20000"/>
              </a:spcBef>
              <a:buFont typeface="Arial" pitchFamily="34" charset="0"/>
              <a:buNone/>
              <a:defRPr sz="2000">
                <a:solidFill>
                  <a:schemeClr val="tx1">
                    <a:tint val="75000"/>
                  </a:schemeClr>
                </a:solidFill>
              </a:defRPr>
            </a:lvl7pPr>
            <a:lvl8pPr indent="0" algn="ctr">
              <a:spcBef>
                <a:spcPct val="20000"/>
              </a:spcBef>
              <a:buFont typeface="Arial" pitchFamily="34" charset="0"/>
              <a:buNone/>
              <a:defRPr sz="2000">
                <a:solidFill>
                  <a:schemeClr val="tx1">
                    <a:tint val="75000"/>
                  </a:schemeClr>
                </a:solidFill>
              </a:defRPr>
            </a:lvl8pPr>
            <a:lvl9pPr indent="0" algn="ctr">
              <a:spcBef>
                <a:spcPct val="20000"/>
              </a:spcBef>
              <a:buFont typeface="Arial" pitchFamily="34" charset="0"/>
              <a:buNone/>
              <a:defRPr sz="2000">
                <a:solidFill>
                  <a:schemeClr val="tx1">
                    <a:tint val="75000"/>
                  </a:schemeClr>
                </a:solidFill>
              </a:defRPr>
            </a:lvl9pPr>
          </a:lstStyle>
          <a:p>
            <a:r>
              <a:rPr lang="en-CA" sz="2200" b="1" dirty="0" smtClean="0">
                <a:latin typeface="+mn-lt"/>
              </a:rPr>
              <a:t>SlicerRT</a:t>
            </a:r>
            <a:endParaRPr lang="en-CA" sz="2200" b="1" dirty="0">
              <a:latin typeface="+mn-lt"/>
            </a:endParaRPr>
          </a:p>
        </p:txBody>
      </p:sp>
      <p:cxnSp>
        <p:nvCxnSpPr>
          <p:cNvPr id="57" name="Straight Connector 56"/>
          <p:cNvCxnSpPr/>
          <p:nvPr/>
        </p:nvCxnSpPr>
        <p:spPr>
          <a:xfrm flipH="1" flipV="1">
            <a:off x="2947388" y="6026528"/>
            <a:ext cx="2720801" cy="1052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535204" y="4805197"/>
            <a:ext cx="1545167" cy="400110"/>
          </a:xfrm>
          <a:prstGeom prst="rect">
            <a:avLst/>
          </a:prstGeom>
          <a:noFill/>
        </p:spPr>
        <p:txBody>
          <a:bodyPr wrap="none" rtlCol="0">
            <a:spAutoFit/>
          </a:bodyPr>
          <a:lstStyle/>
          <a:p>
            <a:r>
              <a:rPr lang="en-CA" sz="2000" b="1" dirty="0" smtClean="0">
                <a:solidFill>
                  <a:srgbClr val="009644"/>
                </a:solidFill>
                <a:latin typeface="+mj-lt"/>
              </a:rPr>
              <a:t>Open-source</a:t>
            </a:r>
            <a:endParaRPr lang="en-CA" b="1" dirty="0">
              <a:solidFill>
                <a:srgbClr val="009644"/>
              </a:solidFill>
              <a:latin typeface="+mj-lt"/>
            </a:endParaRPr>
          </a:p>
        </p:txBody>
      </p:sp>
      <p:sp>
        <p:nvSpPr>
          <p:cNvPr id="59" name="TextBox 58"/>
          <p:cNvSpPr txBox="1"/>
          <p:nvPr/>
        </p:nvSpPr>
        <p:spPr>
          <a:xfrm>
            <a:off x="3030748" y="5314890"/>
            <a:ext cx="2554867" cy="400110"/>
          </a:xfrm>
          <a:prstGeom prst="rect">
            <a:avLst/>
          </a:prstGeom>
          <a:noFill/>
        </p:spPr>
        <p:txBody>
          <a:bodyPr wrap="none" rtlCol="0">
            <a:spAutoFit/>
          </a:bodyPr>
          <a:lstStyle/>
          <a:p>
            <a:r>
              <a:rPr lang="en-CA" sz="2000" b="1" dirty="0" smtClean="0">
                <a:solidFill>
                  <a:srgbClr val="009644"/>
                </a:solidFill>
                <a:latin typeface="+mj-lt"/>
              </a:rPr>
              <a:t>Platform-independent</a:t>
            </a:r>
            <a:endParaRPr lang="en-CA" b="1" dirty="0">
              <a:solidFill>
                <a:srgbClr val="009644"/>
              </a:solidFill>
              <a:latin typeface="+mj-lt"/>
            </a:endParaRPr>
          </a:p>
        </p:txBody>
      </p:sp>
      <p:sp>
        <p:nvSpPr>
          <p:cNvPr id="61" name="TextBox 60"/>
          <p:cNvSpPr txBox="1"/>
          <p:nvPr/>
        </p:nvSpPr>
        <p:spPr>
          <a:xfrm>
            <a:off x="7098337" y="2590065"/>
            <a:ext cx="1663789" cy="400110"/>
          </a:xfrm>
          <a:prstGeom prst="rect">
            <a:avLst/>
          </a:prstGeom>
          <a:noFill/>
        </p:spPr>
        <p:txBody>
          <a:bodyPr wrap="none" rtlCol="0">
            <a:spAutoFit/>
          </a:bodyPr>
          <a:lstStyle/>
          <a:p>
            <a:r>
              <a:rPr lang="en-CA" sz="2000" b="1" dirty="0" smtClean="0">
                <a:latin typeface="+mj-lt"/>
              </a:rPr>
              <a:t>Open-source?</a:t>
            </a:r>
            <a:endParaRPr lang="en-CA" b="1" dirty="0">
              <a:latin typeface="+mj-lt"/>
            </a:endParaRPr>
          </a:p>
        </p:txBody>
      </p:sp>
      <p:sp>
        <p:nvSpPr>
          <p:cNvPr id="62" name="TextBox 61"/>
          <p:cNvSpPr txBox="1"/>
          <p:nvPr/>
        </p:nvSpPr>
        <p:spPr>
          <a:xfrm>
            <a:off x="4495800" y="3200400"/>
            <a:ext cx="649858" cy="400110"/>
          </a:xfrm>
          <a:prstGeom prst="rect">
            <a:avLst/>
          </a:prstGeom>
          <a:noFill/>
        </p:spPr>
        <p:txBody>
          <a:bodyPr wrap="none" rtlCol="0">
            <a:spAutoFit/>
          </a:bodyPr>
          <a:lstStyle/>
          <a:p>
            <a:r>
              <a:rPr lang="en-CA" sz="2000" b="1" dirty="0" smtClean="0">
                <a:solidFill>
                  <a:srgbClr val="009644"/>
                </a:solidFill>
                <a:latin typeface="+mj-lt"/>
              </a:rPr>
              <a:t>Free</a:t>
            </a:r>
            <a:endParaRPr lang="en-CA" b="1" dirty="0">
              <a:solidFill>
                <a:srgbClr val="009644"/>
              </a:solidFill>
              <a:latin typeface="+mj-lt"/>
            </a:endParaRPr>
          </a:p>
        </p:txBody>
      </p:sp>
    </p:spTree>
    <p:extLst>
      <p:ext uri="{BB962C8B-B14F-4D97-AF65-F5344CB8AC3E}">
        <p14:creationId xmlns:p14="http://schemas.microsoft.com/office/powerpoint/2010/main" val="2295436372"/>
      </p:ext>
    </p:extLst>
  </p:cSld>
  <p:clrMapOvr>
    <a:masterClrMapping/>
  </p:clrMapOvr>
  <mc:AlternateContent xmlns:mc="http://schemas.openxmlformats.org/markup-compatibility/2006" xmlns:p14="http://schemas.microsoft.com/office/powerpoint/2010/main">
    <mc:Choice Requires="p14">
      <p:transition spd="slow" p14:dur="2000" advTm="24500"/>
    </mc:Choice>
    <mc:Fallback xmlns="">
      <p:transition spd="slow" advTm="245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4</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a:xfrm>
            <a:off x="457200" y="0"/>
            <a:ext cx="8229600" cy="10668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Development principles</a:t>
            </a:r>
            <a:endParaRPr lang="en-CA" b="1" dirty="0">
              <a:solidFill>
                <a:schemeClr val="tx2"/>
              </a:solidFill>
            </a:endParaRPr>
          </a:p>
        </p:txBody>
      </p:sp>
      <p:sp>
        <p:nvSpPr>
          <p:cNvPr id="7" name="Content Placeholder 2"/>
          <p:cNvSpPr txBox="1">
            <a:spLocks/>
          </p:cNvSpPr>
          <p:nvPr/>
        </p:nvSpPr>
        <p:spPr>
          <a:xfrm>
            <a:off x="228600" y="838200"/>
            <a:ext cx="5486400" cy="5410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smtClean="0"/>
              <a:t>Leverage existing tools and parallel efforts</a:t>
            </a:r>
            <a:r>
              <a:rPr lang="en-CA" sz="2400" dirty="0"/>
              <a:t>: 3D </a:t>
            </a:r>
            <a:r>
              <a:rPr lang="en-CA" sz="2400" dirty="0" smtClean="0"/>
              <a:t>Slicer</a:t>
            </a:r>
            <a:r>
              <a:rPr lang="en-CA" sz="2400" baseline="30000" dirty="0" smtClean="0"/>
              <a:t>1</a:t>
            </a:r>
            <a:r>
              <a:rPr lang="en-CA" sz="2400" dirty="0" smtClean="0"/>
              <a:t>, Plastimatch</a:t>
            </a:r>
            <a:r>
              <a:rPr lang="en-CA" sz="2400" baseline="30000" dirty="0" smtClean="0"/>
              <a:t>2</a:t>
            </a:r>
            <a:endParaRPr lang="en-US" sz="2400" baseline="30000" dirty="0"/>
          </a:p>
          <a:p>
            <a:r>
              <a:rPr lang="en-US" sz="2400" dirty="0" smtClean="0"/>
              <a:t>“Hub” for RT data analysis and comparison</a:t>
            </a:r>
          </a:p>
          <a:p>
            <a:r>
              <a:rPr lang="en-US" sz="2400" dirty="0" smtClean="0"/>
              <a:t>Cover most common RT research workflows</a:t>
            </a:r>
          </a:p>
          <a:p>
            <a:r>
              <a:rPr lang="en-US" sz="2400" dirty="0" smtClean="0"/>
              <a:t>Free, open-source license (BSD)</a:t>
            </a:r>
          </a:p>
          <a:p>
            <a:r>
              <a:rPr lang="en-US" sz="2400" dirty="0" smtClean="0"/>
              <a:t>Open to integrate algorithms</a:t>
            </a:r>
          </a:p>
          <a:p>
            <a:r>
              <a:rPr lang="en-CA" sz="2400" dirty="0" smtClean="0"/>
              <a:t>Extensive documentation</a:t>
            </a:r>
          </a:p>
        </p:txBody>
      </p:sp>
      <p:sp>
        <p:nvSpPr>
          <p:cNvPr id="10" name="TextBox 9"/>
          <p:cNvSpPr txBox="1"/>
          <p:nvPr/>
        </p:nvSpPr>
        <p:spPr>
          <a:xfrm>
            <a:off x="185166" y="4817900"/>
            <a:ext cx="8773668" cy="1461939"/>
          </a:xfrm>
          <a:prstGeom prst="rect">
            <a:avLst/>
          </a:prstGeom>
          <a:noFill/>
        </p:spPr>
        <p:txBody>
          <a:bodyPr wrap="square" rtlCol="0">
            <a:spAutoFit/>
          </a:bodyPr>
          <a:lstStyle/>
          <a:p>
            <a:pPr>
              <a:spcAft>
                <a:spcPts val="600"/>
              </a:spcAft>
            </a:pPr>
            <a:r>
              <a:rPr lang="en-US" sz="1400" b="1" baseline="30000" dirty="0" smtClean="0"/>
              <a:t>1</a:t>
            </a:r>
            <a:r>
              <a:rPr lang="en-US" sz="1400" baseline="30000" dirty="0" smtClean="0"/>
              <a:t> </a:t>
            </a:r>
            <a:r>
              <a:rPr lang="en-US" sz="1400" dirty="0" smtClean="0"/>
              <a:t>S</a:t>
            </a:r>
            <a:r>
              <a:rPr lang="en-US" sz="1400" dirty="0"/>
              <a:t>. Pieper, M. Halle, and R. </a:t>
            </a:r>
            <a:r>
              <a:rPr lang="en-US" sz="1400" dirty="0" err="1"/>
              <a:t>Kikinis</a:t>
            </a:r>
            <a:r>
              <a:rPr lang="en-US" sz="1400" dirty="0"/>
              <a:t>, 3D SLICER. </a:t>
            </a:r>
            <a:r>
              <a:rPr lang="en-US" sz="1400" i="1" dirty="0"/>
              <a:t>Proceedings </a:t>
            </a:r>
            <a:r>
              <a:rPr lang="en-US" sz="1400" i="1" dirty="0" smtClean="0"/>
              <a:t>of the </a:t>
            </a:r>
            <a:r>
              <a:rPr lang="en-US" sz="1400" i="1" dirty="0"/>
              <a:t>1st IEEE International Symposium on Biomedical Imaging: </a:t>
            </a:r>
            <a:r>
              <a:rPr lang="en-US" sz="1400" i="1" dirty="0" smtClean="0"/>
              <a:t>From Nano </a:t>
            </a:r>
            <a:r>
              <a:rPr lang="en-US" sz="1400" i="1" dirty="0"/>
              <a:t>to Macro </a:t>
            </a:r>
            <a:r>
              <a:rPr lang="en-US" sz="1400" dirty="0"/>
              <a:t>(Brigham and Women’s Hospital, Boston, MA, 2004</a:t>
            </a:r>
            <a:r>
              <a:rPr lang="en-US" sz="1400" dirty="0" smtClean="0"/>
              <a:t>), pp</a:t>
            </a:r>
            <a:r>
              <a:rPr lang="en-US" sz="1400" dirty="0"/>
              <a:t>. </a:t>
            </a:r>
            <a:r>
              <a:rPr lang="en-US" sz="1400" dirty="0" smtClean="0"/>
              <a:t>632–635.</a:t>
            </a:r>
          </a:p>
          <a:p>
            <a:pPr>
              <a:spcAft>
                <a:spcPts val="600"/>
              </a:spcAft>
            </a:pPr>
            <a:r>
              <a:rPr lang="en-US" sz="1400" b="1" baseline="30000" dirty="0" smtClean="0"/>
              <a:t>2</a:t>
            </a:r>
            <a:r>
              <a:rPr lang="en-US" sz="1400" baseline="30000" dirty="0" smtClean="0"/>
              <a:t> </a:t>
            </a:r>
            <a:r>
              <a:rPr lang="en-US" sz="1400" dirty="0" smtClean="0"/>
              <a:t>G. C</a:t>
            </a:r>
            <a:r>
              <a:rPr lang="en-US" sz="1400" dirty="0"/>
              <a:t>. Sharp</a:t>
            </a:r>
            <a:r>
              <a:rPr lang="en-US" sz="1400" dirty="0" smtClean="0"/>
              <a:t>, R</a:t>
            </a:r>
            <a:r>
              <a:rPr lang="en-US" sz="1400" dirty="0"/>
              <a:t>. Li, J. Wolfgang</a:t>
            </a:r>
            <a:r>
              <a:rPr lang="en-US" sz="1400" dirty="0" smtClean="0"/>
              <a:t>, G. Chen</a:t>
            </a:r>
            <a:r>
              <a:rPr lang="en-US" sz="1400" dirty="0"/>
              <a:t>, M. </a:t>
            </a:r>
            <a:r>
              <a:rPr lang="en-US" sz="1400" dirty="0" err="1"/>
              <a:t>Peroni</a:t>
            </a:r>
            <a:r>
              <a:rPr lang="en-US" sz="1400" dirty="0"/>
              <a:t>, M. F. </a:t>
            </a:r>
            <a:r>
              <a:rPr lang="en-US" sz="1400" dirty="0" err="1"/>
              <a:t>Spadea</a:t>
            </a:r>
            <a:r>
              <a:rPr lang="en-US" sz="1400" dirty="0"/>
              <a:t>, </a:t>
            </a:r>
            <a:r>
              <a:rPr lang="en-US" sz="1400" dirty="0" smtClean="0"/>
              <a:t>S. Mori, J</a:t>
            </a:r>
            <a:r>
              <a:rPr lang="en-US" sz="1400" dirty="0"/>
              <a:t>. Zhang, J. </a:t>
            </a:r>
            <a:r>
              <a:rPr lang="en-US" sz="1400" dirty="0" err="1" smtClean="0"/>
              <a:t>Shackleford</a:t>
            </a:r>
            <a:r>
              <a:rPr lang="en-US" sz="1400" dirty="0"/>
              <a:t>, and N. </a:t>
            </a:r>
            <a:r>
              <a:rPr lang="en-US" sz="1400" dirty="0" err="1"/>
              <a:t>Kandasamy</a:t>
            </a:r>
            <a:r>
              <a:rPr lang="en-US" sz="1400" dirty="0"/>
              <a:t>, “Plastimatch: An open </a:t>
            </a:r>
            <a:r>
              <a:rPr lang="en-US" sz="1400" dirty="0" smtClean="0"/>
              <a:t>source software </a:t>
            </a:r>
            <a:r>
              <a:rPr lang="en-US" sz="1400" dirty="0"/>
              <a:t>suite for radiotherapy image processing,” in </a:t>
            </a:r>
            <a:r>
              <a:rPr lang="en-US" sz="1400" i="1" dirty="0"/>
              <a:t>Proceedings of </a:t>
            </a:r>
            <a:r>
              <a:rPr lang="en-US" sz="1400" i="1" dirty="0" smtClean="0"/>
              <a:t>the </a:t>
            </a:r>
            <a:r>
              <a:rPr lang="en-US" sz="1400" i="1" dirty="0" err="1" smtClean="0"/>
              <a:t>XVIth</a:t>
            </a:r>
            <a:r>
              <a:rPr lang="en-US" sz="1400" i="1" dirty="0" smtClean="0"/>
              <a:t> </a:t>
            </a:r>
            <a:r>
              <a:rPr lang="en-US" sz="1400" i="1" dirty="0"/>
              <a:t>International Conference on the Use of Computers in </a:t>
            </a:r>
            <a:r>
              <a:rPr lang="en-US" sz="1400" i="1" dirty="0" smtClean="0"/>
              <a:t>Radiotherapy (ICCR</a:t>
            </a:r>
            <a:r>
              <a:rPr lang="en-US" sz="1400" i="1" dirty="0"/>
              <a:t>) </a:t>
            </a:r>
            <a:r>
              <a:rPr lang="en-US" sz="1400" dirty="0"/>
              <a:t>(Amsterdam, the Netherlands, 2010).</a:t>
            </a:r>
          </a:p>
        </p:txBody>
      </p:sp>
      <p:sp>
        <p:nvSpPr>
          <p:cNvPr id="11" name="Rectangle 10"/>
          <p:cNvSpPr/>
          <p:nvPr/>
        </p:nvSpPr>
        <p:spPr>
          <a:xfrm>
            <a:off x="6281227" y="990600"/>
            <a:ext cx="1338773" cy="609600"/>
          </a:xfrm>
          <a:prstGeom prst="rect">
            <a:avLst/>
          </a:prstGeom>
          <a:solidFill>
            <a:srgbClr val="F77547"/>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t>Pinnacle³</a:t>
            </a:r>
          </a:p>
        </p:txBody>
      </p:sp>
      <p:sp>
        <p:nvSpPr>
          <p:cNvPr id="12" name="Rectangle 11"/>
          <p:cNvSpPr/>
          <p:nvPr/>
        </p:nvSpPr>
        <p:spPr>
          <a:xfrm>
            <a:off x="7712068" y="990600"/>
            <a:ext cx="1246748" cy="6096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Eclipse™</a:t>
            </a:r>
          </a:p>
        </p:txBody>
      </p:sp>
      <p:sp>
        <p:nvSpPr>
          <p:cNvPr id="13" name="Rectangle 12"/>
          <p:cNvSpPr/>
          <p:nvPr/>
        </p:nvSpPr>
        <p:spPr>
          <a:xfrm>
            <a:off x="6344717" y="2819400"/>
            <a:ext cx="1217066" cy="609600"/>
          </a:xfrm>
          <a:prstGeom prst="rect">
            <a:avLst/>
          </a:prstGeom>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smtClean="0"/>
              <a:t>SlicerRT</a:t>
            </a:r>
            <a:endParaRPr lang="en-US" sz="2400" dirty="0"/>
          </a:p>
        </p:txBody>
      </p:sp>
      <p:sp>
        <p:nvSpPr>
          <p:cNvPr id="15" name="Flowchart: Magnetic Disk 14"/>
          <p:cNvSpPr/>
          <p:nvPr/>
        </p:nvSpPr>
        <p:spPr>
          <a:xfrm>
            <a:off x="6371615" y="1912192"/>
            <a:ext cx="1157996" cy="612648"/>
          </a:xfrm>
          <a:prstGeom prst="flowChartMagneticDisk">
            <a:avLst/>
          </a:prstGeom>
          <a:solidFill>
            <a:srgbClr val="F77547"/>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DICOM-RT</a:t>
            </a:r>
            <a:endParaRPr lang="en-US" dirty="0"/>
          </a:p>
        </p:txBody>
      </p:sp>
      <p:sp>
        <p:nvSpPr>
          <p:cNvPr id="16" name="Flowchart: Magnetic Disk 15"/>
          <p:cNvSpPr/>
          <p:nvPr/>
        </p:nvSpPr>
        <p:spPr>
          <a:xfrm>
            <a:off x="7756444" y="1912192"/>
            <a:ext cx="1157996" cy="612648"/>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DICOM-RT</a:t>
            </a:r>
            <a:endParaRPr lang="en-US" dirty="0"/>
          </a:p>
        </p:txBody>
      </p:sp>
      <p:cxnSp>
        <p:nvCxnSpPr>
          <p:cNvPr id="18" name="Straight Arrow Connector 17"/>
          <p:cNvCxnSpPr>
            <a:stCxn id="11" idx="2"/>
          </p:cNvCxnSpPr>
          <p:nvPr/>
        </p:nvCxnSpPr>
        <p:spPr>
          <a:xfrm>
            <a:off x="6950614" y="1600200"/>
            <a:ext cx="0" cy="3119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2" idx="2"/>
            <a:endCxn id="16" idx="1"/>
          </p:cNvCxnSpPr>
          <p:nvPr/>
        </p:nvCxnSpPr>
        <p:spPr>
          <a:xfrm>
            <a:off x="8335442" y="1600200"/>
            <a:ext cx="0" cy="3119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3"/>
            <a:endCxn id="13" idx="0"/>
          </p:cNvCxnSpPr>
          <p:nvPr/>
        </p:nvCxnSpPr>
        <p:spPr>
          <a:xfrm>
            <a:off x="6950613" y="2524840"/>
            <a:ext cx="2637" cy="294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6" idx="3"/>
          </p:cNvCxnSpPr>
          <p:nvPr/>
        </p:nvCxnSpPr>
        <p:spPr>
          <a:xfrm flipH="1">
            <a:off x="7580833" y="2524840"/>
            <a:ext cx="754609" cy="294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5448300" y="3810000"/>
            <a:ext cx="1217066" cy="609600"/>
          </a:xfrm>
          <a:prstGeom prst="rect">
            <a:avLst/>
          </a:prstGeom>
          <a:solidFill>
            <a:srgbClr val="70AC2E"/>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t>MATLAB</a:t>
            </a:r>
            <a:endParaRPr lang="en-US" sz="2400" dirty="0"/>
          </a:p>
        </p:txBody>
      </p:sp>
      <p:cxnSp>
        <p:nvCxnSpPr>
          <p:cNvPr id="33" name="Straight Arrow Connector 32"/>
          <p:cNvCxnSpPr/>
          <p:nvPr/>
        </p:nvCxnSpPr>
        <p:spPr>
          <a:xfrm flipH="1">
            <a:off x="6248400" y="3429000"/>
            <a:ext cx="3048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32" idx="0"/>
          </p:cNvCxnSpPr>
          <p:nvPr/>
        </p:nvCxnSpPr>
        <p:spPr>
          <a:xfrm flipV="1">
            <a:off x="6056833" y="3429000"/>
            <a:ext cx="306934"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Flowchart: Magnetic Disk 38"/>
          <p:cNvSpPr/>
          <p:nvPr/>
        </p:nvSpPr>
        <p:spPr>
          <a:xfrm>
            <a:off x="7181850" y="3806952"/>
            <a:ext cx="1217066" cy="612648"/>
          </a:xfrm>
          <a:prstGeom prst="flowChartMagneticDisk">
            <a:avLst/>
          </a:prstGeom>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DICOM-RT</a:t>
            </a:r>
            <a:endParaRPr lang="en-US" dirty="0"/>
          </a:p>
        </p:txBody>
      </p:sp>
      <p:cxnSp>
        <p:nvCxnSpPr>
          <p:cNvPr id="40" name="Straight Arrow Connector 39"/>
          <p:cNvCxnSpPr>
            <a:endCxn id="39" idx="1"/>
          </p:cNvCxnSpPr>
          <p:nvPr/>
        </p:nvCxnSpPr>
        <p:spPr>
          <a:xfrm>
            <a:off x="7485583" y="3429000"/>
            <a:ext cx="304800" cy="3779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207240" y="990600"/>
            <a:ext cx="774133" cy="6096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err="1"/>
              <a:t>XiO</a:t>
            </a:r>
            <a:r>
              <a:rPr lang="en-US" sz="2400" dirty="0"/>
              <a:t>®</a:t>
            </a:r>
          </a:p>
        </p:txBody>
      </p:sp>
      <p:sp>
        <p:nvSpPr>
          <p:cNvPr id="26" name="Flowchart: Magnetic Disk 25"/>
          <p:cNvSpPr/>
          <p:nvPr/>
        </p:nvSpPr>
        <p:spPr>
          <a:xfrm>
            <a:off x="5014204" y="1912192"/>
            <a:ext cx="1157996" cy="612648"/>
          </a:xfrm>
          <a:prstGeom prst="flowChartMagneticDisk">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DICOM-RT</a:t>
            </a:r>
            <a:endParaRPr lang="en-US" dirty="0"/>
          </a:p>
        </p:txBody>
      </p:sp>
      <p:cxnSp>
        <p:nvCxnSpPr>
          <p:cNvPr id="27" name="Straight Arrow Connector 26"/>
          <p:cNvCxnSpPr>
            <a:stCxn id="23" idx="2"/>
            <a:endCxn id="26" idx="1"/>
          </p:cNvCxnSpPr>
          <p:nvPr/>
        </p:nvCxnSpPr>
        <p:spPr>
          <a:xfrm flipH="1">
            <a:off x="5593202" y="1600200"/>
            <a:ext cx="1105" cy="3119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6" idx="3"/>
          </p:cNvCxnSpPr>
          <p:nvPr/>
        </p:nvCxnSpPr>
        <p:spPr>
          <a:xfrm>
            <a:off x="5593202" y="2524840"/>
            <a:ext cx="778413" cy="294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572577"/>
      </p:ext>
    </p:extLst>
  </p:cSld>
  <p:clrMapOvr>
    <a:masterClrMapping/>
  </p:clrMapOvr>
  <mc:AlternateContent xmlns:mc="http://schemas.openxmlformats.org/markup-compatibility/2006" xmlns:p14="http://schemas.microsoft.com/office/powerpoint/2010/main">
    <mc:Choice Requires="p14">
      <p:transition spd="slow" p14:dur="2000" advTm="32393"/>
    </mc:Choice>
    <mc:Fallback xmlns="">
      <p:transition spd="slow" advTm="32393"/>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5</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143000"/>
            <a:ext cx="7153275" cy="458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457200" y="76200"/>
            <a:ext cx="8229600" cy="10668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SlicerRT architecture</a:t>
            </a:r>
            <a:endParaRPr lang="en-CA" b="1" dirty="0">
              <a:solidFill>
                <a:schemeClr val="tx2"/>
              </a:solidFill>
            </a:endParaRPr>
          </a:p>
        </p:txBody>
      </p:sp>
      <p:sp>
        <p:nvSpPr>
          <p:cNvPr id="4" name="Rectangle 3"/>
          <p:cNvSpPr/>
          <p:nvPr/>
        </p:nvSpPr>
        <p:spPr>
          <a:xfrm>
            <a:off x="3667715" y="1905000"/>
            <a:ext cx="4149505" cy="1447800"/>
          </a:xfrm>
          <a:prstGeom prst="rect">
            <a:avLst/>
          </a:prstGeom>
          <a:noFill/>
          <a:ln w="762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3643490" y="4153513"/>
            <a:ext cx="1813237" cy="655338"/>
          </a:xfrm>
          <a:prstGeom prst="rect">
            <a:avLst/>
          </a:prstGeom>
          <a:noFill/>
          <a:ln w="762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28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6</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graphicFrame>
        <p:nvGraphicFramePr>
          <p:cNvPr id="6" name="Diagram 5"/>
          <p:cNvGraphicFramePr/>
          <p:nvPr>
            <p:extLst>
              <p:ext uri="{D42A27DB-BD31-4B8C-83A1-F6EECF244321}">
                <p14:modId xmlns:p14="http://schemas.microsoft.com/office/powerpoint/2010/main" val="176011359"/>
              </p:ext>
            </p:extLst>
          </p:nvPr>
        </p:nvGraphicFramePr>
        <p:xfrm>
          <a:off x="1371600" y="710244"/>
          <a:ext cx="6324600" cy="55930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p:cNvSpPr txBox="1">
            <a:spLocks/>
          </p:cNvSpPr>
          <p:nvPr/>
        </p:nvSpPr>
        <p:spPr>
          <a:xfrm>
            <a:off x="457200" y="-38100"/>
            <a:ext cx="8229600" cy="8763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General workflow overview</a:t>
            </a:r>
            <a:endParaRPr lang="en-CA" b="1" dirty="0">
              <a:solidFill>
                <a:schemeClr val="tx2"/>
              </a:solidFill>
            </a:endParaRPr>
          </a:p>
        </p:txBody>
      </p:sp>
      <p:sp>
        <p:nvSpPr>
          <p:cNvPr id="9" name="TextBox 8"/>
          <p:cNvSpPr txBox="1"/>
          <p:nvPr/>
        </p:nvSpPr>
        <p:spPr>
          <a:xfrm>
            <a:off x="285811" y="5715000"/>
            <a:ext cx="2146870" cy="369332"/>
          </a:xfrm>
          <a:prstGeom prst="rect">
            <a:avLst/>
          </a:prstGeom>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dirty="0" smtClean="0"/>
              <a:t>SlicerRT components</a:t>
            </a:r>
            <a:endParaRPr lang="en-US" dirty="0"/>
          </a:p>
        </p:txBody>
      </p:sp>
      <p:sp>
        <p:nvSpPr>
          <p:cNvPr id="10" name="TextBox 9"/>
          <p:cNvSpPr txBox="1"/>
          <p:nvPr/>
        </p:nvSpPr>
        <p:spPr>
          <a:xfrm>
            <a:off x="6588867" y="5715000"/>
            <a:ext cx="2224455"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en-US" dirty="0" smtClean="0"/>
              <a:t>3D Slicer components</a:t>
            </a:r>
            <a:endParaRPr lang="en-US" dirty="0"/>
          </a:p>
        </p:txBody>
      </p:sp>
      <p:grpSp>
        <p:nvGrpSpPr>
          <p:cNvPr id="12" name="Group 11"/>
          <p:cNvGrpSpPr/>
          <p:nvPr/>
        </p:nvGrpSpPr>
        <p:grpSpPr>
          <a:xfrm>
            <a:off x="3245560" y="744171"/>
            <a:ext cx="2431441" cy="1609810"/>
            <a:chOff x="4394864" y="1092683"/>
            <a:chExt cx="4815654" cy="1625908"/>
          </a:xfrm>
        </p:grpSpPr>
        <p:sp>
          <p:nvSpPr>
            <p:cNvPr id="13" name="Hexagon 12"/>
            <p:cNvSpPr/>
            <p:nvPr/>
          </p:nvSpPr>
          <p:spPr>
            <a:xfrm>
              <a:off x="4718587"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14"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15" name="Group 14"/>
          <p:cNvGrpSpPr/>
          <p:nvPr/>
        </p:nvGrpSpPr>
        <p:grpSpPr>
          <a:xfrm>
            <a:off x="5262592" y="1701476"/>
            <a:ext cx="2421916" cy="1609810"/>
            <a:chOff x="4394864" y="1092683"/>
            <a:chExt cx="4796789" cy="1625908"/>
          </a:xfrm>
        </p:grpSpPr>
        <p:sp>
          <p:nvSpPr>
            <p:cNvPr id="16" name="Hexagon 15"/>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17"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18" name="Group 17"/>
          <p:cNvGrpSpPr/>
          <p:nvPr/>
        </p:nvGrpSpPr>
        <p:grpSpPr>
          <a:xfrm>
            <a:off x="5293632" y="3724275"/>
            <a:ext cx="2397937" cy="1609810"/>
            <a:chOff x="4394864" y="1092683"/>
            <a:chExt cx="4796789" cy="1625908"/>
          </a:xfrm>
        </p:grpSpPr>
        <p:sp>
          <p:nvSpPr>
            <p:cNvPr id="19" name="Hexagon 18"/>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0"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21" name="Group 20"/>
          <p:cNvGrpSpPr/>
          <p:nvPr/>
        </p:nvGrpSpPr>
        <p:grpSpPr>
          <a:xfrm>
            <a:off x="3267075" y="4698398"/>
            <a:ext cx="2443526" cy="1625908"/>
            <a:chOff x="4394864" y="1065314"/>
            <a:chExt cx="4887985" cy="1642167"/>
          </a:xfrm>
        </p:grpSpPr>
        <p:sp>
          <p:nvSpPr>
            <p:cNvPr id="22" name="Hexagon 21"/>
            <p:cNvSpPr/>
            <p:nvPr/>
          </p:nvSpPr>
          <p:spPr>
            <a:xfrm>
              <a:off x="4608527" y="1065314"/>
              <a:ext cx="4674322" cy="1642167"/>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3"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24" name="Group 23"/>
          <p:cNvGrpSpPr/>
          <p:nvPr/>
        </p:nvGrpSpPr>
        <p:grpSpPr>
          <a:xfrm>
            <a:off x="1243237" y="3697629"/>
            <a:ext cx="2397937" cy="1609810"/>
            <a:chOff x="4394864" y="1092683"/>
            <a:chExt cx="4796789" cy="1625908"/>
          </a:xfrm>
        </p:grpSpPr>
        <p:sp>
          <p:nvSpPr>
            <p:cNvPr id="25" name="Hexagon 24"/>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6"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27" name="Group 26"/>
          <p:cNvGrpSpPr/>
          <p:nvPr/>
        </p:nvGrpSpPr>
        <p:grpSpPr>
          <a:xfrm>
            <a:off x="1252762" y="1726343"/>
            <a:ext cx="2397937" cy="1609810"/>
            <a:chOff x="4394864" y="1092683"/>
            <a:chExt cx="4796789" cy="1625908"/>
          </a:xfrm>
        </p:grpSpPr>
        <p:sp>
          <p:nvSpPr>
            <p:cNvPr id="28" name="Hexagon 27"/>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9"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spTree>
    <p:custDataLst>
      <p:tags r:id="rId1"/>
    </p:custDataLst>
    <p:extLst>
      <p:ext uri="{BB962C8B-B14F-4D97-AF65-F5344CB8AC3E}">
        <p14:creationId xmlns:p14="http://schemas.microsoft.com/office/powerpoint/2010/main" val="2730159889"/>
      </p:ext>
    </p:extLst>
  </p:cSld>
  <p:clrMapOvr>
    <a:masterClrMapping/>
  </p:clrMapOvr>
  <mc:AlternateContent xmlns:mc="http://schemas.openxmlformats.org/markup-compatibility/2006" xmlns:p14="http://schemas.microsoft.com/office/powerpoint/2010/main">
    <mc:Choice Requires="p14">
      <p:transition p14:dur="10" advTm="29523"/>
    </mc:Choice>
    <mc:Fallback xmlns="">
      <p:transition advTm="295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4"/>
                                        </p:tgtEl>
                                      </p:cBhvr>
                                    </p:animEffect>
                                    <p:set>
                                      <p:cBhvr>
                                        <p:cTn id="44" dur="1" fill="hold">
                                          <p:stCondLst>
                                            <p:cond delay="499"/>
                                          </p:stCondLst>
                                        </p:cTn>
                                        <p:tgtEl>
                                          <p:spTgt spid="24"/>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8181" y="1077930"/>
            <a:ext cx="5531625" cy="491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7</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Feature group: DICOM-RT import</a:t>
            </a:r>
            <a:endParaRPr lang="en-CA" b="1" dirty="0">
              <a:solidFill>
                <a:schemeClr val="tx2"/>
              </a:solidFill>
            </a:endParaRPr>
          </a:p>
        </p:txBody>
      </p:sp>
      <p:sp>
        <p:nvSpPr>
          <p:cNvPr id="5" name="Content Placeholder 2"/>
          <p:cNvSpPr txBox="1">
            <a:spLocks/>
          </p:cNvSpPr>
          <p:nvPr/>
        </p:nvSpPr>
        <p:spPr>
          <a:xfrm>
            <a:off x="152400" y="1195387"/>
            <a:ext cx="33528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Integrated into core DICOM import plugin mechanism</a:t>
            </a:r>
          </a:p>
          <a:p>
            <a:r>
              <a:rPr lang="en-CA" sz="2200" dirty="0" smtClean="0"/>
              <a:t>Supported data types:</a:t>
            </a:r>
          </a:p>
          <a:p>
            <a:pPr lvl="1"/>
            <a:r>
              <a:rPr lang="en-CA" sz="2200" dirty="0" smtClean="0"/>
              <a:t>RT structure sets</a:t>
            </a:r>
            <a:br>
              <a:rPr lang="en-CA" sz="2200" dirty="0" smtClean="0"/>
            </a:br>
            <a:r>
              <a:rPr lang="en-CA" sz="2200" dirty="0" smtClean="0"/>
              <a:t>→ Contours</a:t>
            </a:r>
            <a:br>
              <a:rPr lang="en-CA" sz="2200" dirty="0" smtClean="0"/>
            </a:br>
            <a:r>
              <a:rPr lang="en-CA" sz="2200" dirty="0" smtClean="0"/>
              <a:t>→ Fiducial point</a:t>
            </a:r>
          </a:p>
          <a:p>
            <a:pPr lvl="1"/>
            <a:r>
              <a:rPr lang="en-CA" sz="2200" dirty="0" smtClean="0"/>
              <a:t>RT dose map</a:t>
            </a:r>
          </a:p>
          <a:p>
            <a:pPr lvl="1"/>
            <a:r>
              <a:rPr lang="en-CA" sz="2200" dirty="0" smtClean="0"/>
              <a:t>RT image</a:t>
            </a:r>
          </a:p>
          <a:p>
            <a:pPr lvl="1"/>
            <a:r>
              <a:rPr lang="en-CA" sz="2200" dirty="0" smtClean="0"/>
              <a:t>RT plan: </a:t>
            </a:r>
            <a:r>
              <a:rPr lang="en-CA" sz="2200" dirty="0" err="1" smtClean="0"/>
              <a:t>isocenter</a:t>
            </a:r>
            <a:r>
              <a:rPr lang="en-CA" sz="2200" dirty="0" smtClean="0"/>
              <a:t>, beams</a:t>
            </a:r>
          </a:p>
          <a:p>
            <a:pPr lvl="1"/>
            <a:r>
              <a:rPr lang="en-CA" sz="2200" dirty="0" smtClean="0"/>
              <a:t>Planning CT, MR, etc. </a:t>
            </a:r>
          </a:p>
          <a:p>
            <a:pPr lvl="1"/>
            <a:endParaRPr lang="en-CA" sz="2200" dirty="0" smtClean="0"/>
          </a:p>
        </p:txBody>
      </p:sp>
      <p:sp>
        <p:nvSpPr>
          <p:cNvPr id="7" name="Content Placeholder 2"/>
          <p:cNvSpPr txBox="1">
            <a:spLocks/>
          </p:cNvSpPr>
          <p:nvPr/>
        </p:nvSpPr>
        <p:spPr bwMode="auto">
          <a:xfrm>
            <a:off x="4267200" y="5869702"/>
            <a:ext cx="4060916"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Standard layout after loading phantom dataset</a:t>
            </a:r>
          </a:p>
        </p:txBody>
      </p:sp>
    </p:spTree>
    <p:extLst>
      <p:ext uri="{BB962C8B-B14F-4D97-AF65-F5344CB8AC3E}">
        <p14:creationId xmlns:p14="http://schemas.microsoft.com/office/powerpoint/2010/main" val="1919191750"/>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6262" y="1408320"/>
            <a:ext cx="5378684" cy="396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8</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Importing DICOM-RT files</a:t>
            </a:r>
            <a:endParaRPr lang="en-CA" b="1" dirty="0">
              <a:solidFill>
                <a:schemeClr val="tx2"/>
              </a:solidFill>
            </a:endParaRPr>
          </a:p>
        </p:txBody>
      </p:sp>
      <p:sp>
        <p:nvSpPr>
          <p:cNvPr id="5" name="Content Placeholder 2"/>
          <p:cNvSpPr txBox="1">
            <a:spLocks/>
          </p:cNvSpPr>
          <p:nvPr/>
        </p:nvSpPr>
        <p:spPr>
          <a:xfrm>
            <a:off x="152400" y="1066800"/>
            <a:ext cx="3505200" cy="4824413"/>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t>DICOM RT import plugin, integrated in the DICOM plugin mechanism</a:t>
            </a:r>
          </a:p>
          <a:p>
            <a:r>
              <a:rPr lang="en-US" sz="2200" dirty="0" smtClean="0"/>
              <a:t>Examines files and creates “</a:t>
            </a:r>
            <a:r>
              <a:rPr lang="en-US" sz="2200" dirty="0" err="1" smtClean="0"/>
              <a:t>loadables</a:t>
            </a:r>
            <a:r>
              <a:rPr lang="en-US" sz="2200" dirty="0" smtClean="0"/>
              <a:t>”</a:t>
            </a:r>
          </a:p>
          <a:p>
            <a:pPr lvl="1"/>
            <a:r>
              <a:rPr lang="en-US" sz="1800" dirty="0" smtClean="0"/>
              <a:t>Confidence level shows how suitable the plugin is for loading that object type</a:t>
            </a:r>
          </a:p>
          <a:p>
            <a:r>
              <a:rPr lang="en-US" sz="2200" dirty="0" err="1" smtClean="0"/>
              <a:t>Loadables</a:t>
            </a:r>
            <a:r>
              <a:rPr lang="en-US" sz="2200" dirty="0" smtClean="0"/>
              <a:t> appear in the list when selecting patient/study/series</a:t>
            </a:r>
          </a:p>
          <a:p>
            <a:r>
              <a:rPr lang="en-US" sz="2200" dirty="0" smtClean="0"/>
              <a:t>Takes charge of loading when selected and load button clicked</a:t>
            </a:r>
          </a:p>
          <a:p>
            <a:endParaRPr lang="en-US" sz="2200" dirty="0"/>
          </a:p>
        </p:txBody>
      </p:sp>
      <p:sp>
        <p:nvSpPr>
          <p:cNvPr id="9" name="Content Placeholder 2"/>
          <p:cNvSpPr txBox="1">
            <a:spLocks/>
          </p:cNvSpPr>
          <p:nvPr/>
        </p:nvSpPr>
        <p:spPr bwMode="auto">
          <a:xfrm>
            <a:off x="5334000" y="5192766"/>
            <a:ext cx="2292281"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DICOM browser window</a:t>
            </a:r>
          </a:p>
        </p:txBody>
      </p:sp>
      <p:sp>
        <p:nvSpPr>
          <p:cNvPr id="11" name="Rectangle 10"/>
          <p:cNvSpPr/>
          <p:nvPr/>
        </p:nvSpPr>
        <p:spPr>
          <a:xfrm>
            <a:off x="4114800" y="2655005"/>
            <a:ext cx="3429000" cy="358920"/>
          </a:xfrm>
          <a:prstGeom prst="rect">
            <a:avLst/>
          </a:prstGeom>
          <a:noFill/>
          <a:ln w="508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4959721" y="3749759"/>
            <a:ext cx="3016620" cy="525674"/>
          </a:xfrm>
          <a:prstGeom prst="rect">
            <a:avLst/>
          </a:prstGeom>
          <a:noFill/>
          <a:ln w="508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114800" y="2138553"/>
            <a:ext cx="3429000" cy="349828"/>
          </a:xfrm>
          <a:prstGeom prst="rect">
            <a:avLst/>
          </a:prstGeom>
          <a:noFill/>
          <a:ln w="508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3365382"/>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9</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Loading RT Structure Set</a:t>
            </a:r>
            <a:endParaRPr lang="en-CA" b="1" dirty="0">
              <a:solidFill>
                <a:schemeClr val="tx2"/>
              </a:solidFill>
            </a:endParaRPr>
          </a:p>
        </p:txBody>
      </p:sp>
      <p:sp>
        <p:nvSpPr>
          <p:cNvPr id="5" name="Content Placeholder 2"/>
          <p:cNvSpPr txBox="1">
            <a:spLocks/>
          </p:cNvSpPr>
          <p:nvPr/>
        </p:nvSpPr>
        <p:spPr>
          <a:xfrm>
            <a:off x="152400" y="1195387"/>
            <a:ext cx="4572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t>Point </a:t>
            </a:r>
            <a:r>
              <a:rPr lang="en-US" sz="2200" dirty="0"/>
              <a:t>structures </a:t>
            </a:r>
            <a:r>
              <a:rPr lang="en-US" sz="2200" dirty="0" smtClean="0"/>
              <a:t>→</a:t>
            </a:r>
            <a:br>
              <a:rPr lang="en-US" sz="2200" dirty="0" smtClean="0"/>
            </a:br>
            <a:r>
              <a:rPr lang="en-US" sz="2200" dirty="0" smtClean="0"/>
              <a:t>Series of points (</a:t>
            </a:r>
            <a:r>
              <a:rPr lang="en-US" sz="2200" dirty="0" err="1" smtClean="0"/>
              <a:t>vtkMRMLAnnotationFiducialNode</a:t>
            </a:r>
            <a:r>
              <a:rPr lang="en-US" sz="2200" dirty="0" smtClean="0"/>
              <a:t> </a:t>
            </a:r>
            <a:r>
              <a:rPr lang="en-US" sz="2200" dirty="0"/>
              <a:t>objects</a:t>
            </a:r>
            <a:r>
              <a:rPr lang="en-US" sz="2200" dirty="0" smtClean="0"/>
              <a:t>)</a:t>
            </a:r>
            <a:endParaRPr lang="en-US" sz="2200" dirty="0"/>
          </a:p>
          <a:p>
            <a:r>
              <a:rPr lang="en-US" sz="2200" dirty="0"/>
              <a:t>Contours →</a:t>
            </a:r>
            <a:r>
              <a:rPr lang="en-US" sz="2200" dirty="0" smtClean="0"/>
              <a:t/>
            </a:r>
            <a:br>
              <a:rPr lang="en-US" sz="2200" dirty="0" smtClean="0"/>
            </a:br>
            <a:r>
              <a:rPr lang="en-US" sz="2200" dirty="0" smtClean="0"/>
              <a:t>Series </a:t>
            </a:r>
            <a:r>
              <a:rPr lang="en-US" sz="2200" dirty="0"/>
              <a:t>of “ribbons,” i.e., </a:t>
            </a:r>
            <a:r>
              <a:rPr lang="en-US" sz="2200" dirty="0" smtClean="0"/>
              <a:t>the structure </a:t>
            </a:r>
            <a:r>
              <a:rPr lang="en-US" sz="2200" dirty="0"/>
              <a:t>contours expanded in 3D as band surfaces </a:t>
            </a:r>
            <a:r>
              <a:rPr lang="en-US" sz="2200" dirty="0" smtClean="0"/>
              <a:t>(</a:t>
            </a:r>
            <a:r>
              <a:rPr lang="en-US" sz="2200" dirty="0" err="1" smtClean="0"/>
              <a:t>vtkMRMLModelNode</a:t>
            </a:r>
            <a:r>
              <a:rPr lang="en-US" sz="2200" dirty="0" smtClean="0"/>
              <a:t> </a:t>
            </a:r>
            <a:r>
              <a:rPr lang="en-US" sz="2200" dirty="0"/>
              <a:t>objects</a:t>
            </a:r>
            <a:r>
              <a:rPr lang="en-US" sz="2200" dirty="0" smtClean="0"/>
              <a:t>)</a:t>
            </a:r>
          </a:p>
          <a:p>
            <a:r>
              <a:rPr lang="en-US" sz="2200" dirty="0" smtClean="0"/>
              <a:t>The </a:t>
            </a:r>
            <a:r>
              <a:rPr lang="en-US" sz="2200" dirty="0"/>
              <a:t>imported contours and points are organized under a hierarchy node parent</a:t>
            </a:r>
            <a:endParaRPr lang="en-CA" sz="2200" dirty="0" smtClean="0"/>
          </a:p>
        </p:txBody>
      </p:sp>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732" r="21252" b="16928"/>
          <a:stretch/>
        </p:blipFill>
        <p:spPr bwMode="auto">
          <a:xfrm>
            <a:off x="4800600" y="1069427"/>
            <a:ext cx="3886200" cy="46455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bwMode="auto">
          <a:xfrm>
            <a:off x="5054478" y="5564369"/>
            <a:ext cx="3356129"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Loaded structures as ribbon models</a:t>
            </a:r>
          </a:p>
        </p:txBody>
      </p:sp>
    </p:spTree>
    <p:extLst>
      <p:ext uri="{BB962C8B-B14F-4D97-AF65-F5344CB8AC3E}">
        <p14:creationId xmlns:p14="http://schemas.microsoft.com/office/powerpoint/2010/main" val="1071511775"/>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8|3|5|4.3|6.1|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12066</TotalTime>
  <Words>1866</Words>
  <Application>Microsoft Office PowerPoint</Application>
  <PresentationFormat>On-screen Show (4:3)</PresentationFormat>
  <Paragraphs>308</Paragraphs>
  <Slides>28</Slides>
  <Notes>19</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SlicerRT Image-guided radiation therapy research toolkit for 3D Slicer</vt:lpstr>
      <vt:lpstr>PowerPoint Presentation</vt:lpstr>
      <vt:lpstr>Motivation behind SlicerRT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Dose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Queen's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Csaba Pinter</cp:lastModifiedBy>
  <cp:revision>332</cp:revision>
  <cp:lastPrinted>2013-02-02T23:26:38Z</cp:lastPrinted>
  <dcterms:created xsi:type="dcterms:W3CDTF">2010-01-28T18:12:58Z</dcterms:created>
  <dcterms:modified xsi:type="dcterms:W3CDTF">2013-02-28T22:06:36Z</dcterms:modified>
</cp:coreProperties>
</file>